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7" r:id="rId3"/>
  </p:sldMasterIdLst>
  <p:notesMasterIdLst>
    <p:notesMasterId r:id="rId73"/>
  </p:notesMasterIdLst>
  <p:sldIdLst>
    <p:sldId id="256" r:id="rId4"/>
    <p:sldId id="949" r:id="rId5"/>
    <p:sldId id="996" r:id="rId6"/>
    <p:sldId id="1014" r:id="rId7"/>
    <p:sldId id="1015" r:id="rId8"/>
    <p:sldId id="1067" r:id="rId9"/>
    <p:sldId id="1112" r:id="rId10"/>
    <p:sldId id="1027" r:id="rId11"/>
    <p:sldId id="1028" r:id="rId12"/>
    <p:sldId id="1031" r:id="rId13"/>
    <p:sldId id="1048" r:id="rId14"/>
    <p:sldId id="1049" r:id="rId15"/>
    <p:sldId id="1104" r:id="rId16"/>
    <p:sldId id="1105" r:id="rId17"/>
    <p:sldId id="1106" r:id="rId18"/>
    <p:sldId id="1107" r:id="rId19"/>
    <p:sldId id="1108" r:id="rId20"/>
    <p:sldId id="1109" r:id="rId21"/>
    <p:sldId id="1050" r:id="rId22"/>
    <p:sldId id="1110" r:id="rId23"/>
    <p:sldId id="1051" r:id="rId24"/>
    <p:sldId id="1052" r:id="rId25"/>
    <p:sldId id="1056" r:id="rId26"/>
    <p:sldId id="1053" r:id="rId27"/>
    <p:sldId id="1054" r:id="rId28"/>
    <p:sldId id="1055" r:id="rId29"/>
    <p:sldId id="1057" r:id="rId30"/>
    <p:sldId id="1058" r:id="rId31"/>
    <p:sldId id="1059" r:id="rId32"/>
    <p:sldId id="1070" r:id="rId33"/>
    <p:sldId id="1071" r:id="rId34"/>
    <p:sldId id="1073" r:id="rId35"/>
    <p:sldId id="1060" r:id="rId36"/>
    <p:sldId id="1113" r:id="rId37"/>
    <p:sldId id="1061" r:id="rId38"/>
    <p:sldId id="1062" r:id="rId39"/>
    <p:sldId id="1063" r:id="rId40"/>
    <p:sldId id="1074" r:id="rId41"/>
    <p:sldId id="1064" r:id="rId42"/>
    <p:sldId id="1065" r:id="rId43"/>
    <p:sldId id="1088" r:id="rId44"/>
    <p:sldId id="1075" r:id="rId45"/>
    <p:sldId id="1089" r:id="rId46"/>
    <p:sldId id="1076" r:id="rId47"/>
    <p:sldId id="1077" r:id="rId48"/>
    <p:sldId id="1090" r:id="rId49"/>
    <p:sldId id="1078" r:id="rId50"/>
    <p:sldId id="1079" r:id="rId51"/>
    <p:sldId id="1080" r:id="rId52"/>
    <p:sldId id="1081" r:id="rId53"/>
    <p:sldId id="1082" r:id="rId54"/>
    <p:sldId id="1091" r:id="rId55"/>
    <p:sldId id="1083" r:id="rId56"/>
    <p:sldId id="1084" r:id="rId57"/>
    <p:sldId id="1085" r:id="rId58"/>
    <p:sldId id="1086" r:id="rId59"/>
    <p:sldId id="1087" r:id="rId60"/>
    <p:sldId id="1066" r:id="rId61"/>
    <p:sldId id="1092" r:id="rId62"/>
    <p:sldId id="1093" r:id="rId63"/>
    <p:sldId id="1094" r:id="rId64"/>
    <p:sldId id="1095" r:id="rId65"/>
    <p:sldId id="1096" r:id="rId66"/>
    <p:sldId id="1097" r:id="rId67"/>
    <p:sldId id="1098" r:id="rId68"/>
    <p:sldId id="1101" r:id="rId69"/>
    <p:sldId id="1099" r:id="rId70"/>
    <p:sldId id="1100" r:id="rId71"/>
    <p:sldId id="1102" r:id="rId7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5" units="1/in"/>
          <inkml:channelProperty channel="T" name="resolution" value="1" units="1/dev"/>
        </inkml:channelProperties>
      </inkml:inkSource>
      <inkml:timestamp xml:id="ts0" timeString="2021-01-14T03:13:46.348"/>
    </inkml:context>
    <inkml:brush xml:id="br0">
      <inkml:brushProperty name="width" value="0.05292" units="cm"/>
      <inkml:brushProperty name="height" value="0.05292" units="cm"/>
      <inkml:brushProperty name="color" value="#FF0000"/>
    </inkml:brush>
  </inkml:definitions>
  <inkml:trace contextRef="#ctx0" brushRef="#br0">612 10642 255 0,'0'0'27'16,"0"-3"142"-16,0 3-152 0,0 0 13 0,0 0-12 0,0 0-142 15,0 0 161-15,0 0 14 0,0 0 107 16,0 0 25-16,0 0-13 0,0 0-10 0,0 0-125 15,0 0-32-15,0 0-122 0,0 0 114 0,0 0 18 16,0 0 1-16,0 0 20 0,0 0-10 0,0 0-7 16,0 0-39-16,0 0 46 0,0 0-30 0,0 0-67 15,0 0 105-15,0 0 98 0,0 0-171 0,0 0 95 16,0 0-13-16,0 0-128 0,0 0 163 0,0 0-56 16,0 0-51-16,0 0 45 0,0 0 28 0,0 0-4 15,0 0 3-15,0 0 35 0,0 3-34 0,0-3-72 16,0 0-14-16,0 0 58 0,0 0-59 15,0 0 48-15,0 0 27 0,0 1-30 0,0-1-28 16,0 0 64-16,0 0-36 0,0 0 62 0,0 0 5 16,0 0-79-16,0 0 77 0,0 0-121 0,0 0 25 15,0 0 84-15,0 0-59 0,0 0 40 0,0 0 2 16,0 0-58-16,0 0 19 0,0 0 8 0,5 0-33 16,-5 0 51-16,5 0-15 0,-2 0-13 0,0 0 8 15,-3 0-3-15,0 0 0 0,3 0 22 0,1 0-11 16,0 0 15-16,-1 0 5 0,0 0-26 0,-1 0 12 15,4 0-19-15,-2 0 7 0,0 0 27 0,1 0 19 16,1 0-11-16,-1-1-23 0,0-2 29 0,1 3-66 16,-1-1 40-16,-2-1-5 0,3 2-27 15,-1 0 58-15,-2 0-63 0,0 0 46 0,-1 0-32 16,1 0 0-16,-1 0 12 0,-2 0 2 0,3 0-22 16,0 0 8-16,-1 0 26 0,2 0-26 0,-1 0 21 15,1 0-21-15,-1 0 9 0,2 0-24 0,-1 0 21 16,1 0 6-16,1 0-38 0,-1 0 38 0,-2 0 2 15,2-1-37-15,-2 1 29 0,2 0-26 0,-2 0 14 16,2 0 6-16,-2 0 18 0,0 0-1 0,0 0-20 16,0 0 15-16,1 0-18 0,-1 0-25 0,2 0 28 15,-2 0 14-15,1 0-16 0,-2 0 42 0,4 0-39 16,-3 0-4-16,2 0 12 0,-3 0-14 16,1 0 28-16,2 0 3 0,-1-1-20 0,1 1 3 15,-2 0 11-15,1 0-31 0,2-3 25 0,-3 3 4 16,2 0-26-16,1 0 43 0,0 0-29 0,-2 0-6 15,2 0 0-15,-1 0-23 0,-2 0 20 0,3 0 7 16,-3 0 5-16,0 0-18 0,-1 0 24 0,0 0 5 16,1 0-11-16,0 0 17 0,0 0-26 0,-2 0 9 15,3 0-14-15,-1 0 25 0,0 0-11 0,2 0-20 16,-2 0 28-16,2 0-16 0,-2 0 10 0,1 0-8 16,0 0 3-16,-1 0 21 0,2 0-18 0,-1 0 3 15,-2 0 2-15,0 0-19 0,-2 0 19 0,3 0 1 16,0 0-38-16,-3 0 35 0,2 0-15 15,-2 0 0-15,2 0 15 0,-2 0 0 0,3 0 29 16,-2 0-12-16,2 0 9 0,0 0-38 0,0 0-5 16,2 0 20-16,-3 0-1 0,1 0 25 0,0 0-16 15,0 0 10-15,2 0-6 0,1 0-16 0,-1 0-5 16,1 0 12-16,-2-2 9 0,0 2-18 0,1 0 24 16,2 0-13-16,-3-3-17 0,2 3 18 0,-1 0-9 15,-2 0-14-15,2 0-16 0,2 0 6 0,-3 0 6 16,1 0-3-16,-2 0 47 0,3 0-23 0,-2 0-9 15,-1 0 36-15,0-1-57 0,1-1 27 0,1 2 9 16,-2 0-24-16,-1 0 18 0,3 0 0 0,-2 0 15 16,2 0-9-16,-2 0 9 0,3 0-3 15,-1 0-36-15,-2 0-18 0,0 0 30 0,2-2-6 16,0 2 21-16,-2-2 9 0,1 2-33 0,-4 0 27 16,5 0-24-16,-3 0 12 0,1 0 21 0,0 0-51 15,0 0 33-15,2 0-36 0,0 0 9 0,-1 0 42 16,1 0-15-16,0 0 36 0,0 0-42 0,1 0-21 15,1 0 12-15,0 0 0 0,1 0 3 0,-1 0 18 16,1-2-18-16,-1 2-3 0,1-3 36 0,-3 3-48 16,0 0 24-16,0 0 18 0,1 0-57 0,-3 0 39 15,-1 0-6-15,-2 0 3 0,6 0 36 0,-1 0-33 16,0 0 18-16,-2 0-12 0,6 0-3 0,-4 0-6 16,0 0 0-16,1 0-6 0,-1 0 9 15,2 0-9-15,0 0 0 0,-2 0 6 0,-1 0 3 16,1 0 30-16,1 0-18 0,-1 0-21 0,1 0-3 15,-1 0 18-15,2 0 3 0,-2 0-6 0,2 0-39 16,-1 0 24-16,0 0-6 0,1 0 18 0,1 0 51 16,-3 0-51-16,3 0 0 0,-2 0-12 0,5 0 18 15,-1 0 6-15,-1 0-6 0,2 0 37 0,0 0-43 16,-1 0 6-16,0 0 3 0,-1 0-40 0,0 0 44 16,-3 0-4-16,4 0 6 0,-4-4 25 0,1 4-34 15,-1 0 0-15,2 0-12 0,-2 0 18 0,-1 0-48 16,1-1 70-16,0-1-22 0,1 2-48 15,-3 0 115-15,3 0-51 0,-1 0 28 0,2 0-50 16,-2 0-21-16,2 0-10 0,-1 0 41 0,-1 0 21 16,2 0-34-16,-2 0 32 0,2 0-70 0,-3 0 60 15,0 0-18-15,4 0-45 0,-3 0 10 0,2 0 22 16,-3 0 25-16,0 0-6 0,3 0-16 0,-2 0 3 16,0 0-25-16,1 0 66 0,0 0-96 0,0 0 55 15,-1 0 6-15,1 0-53 0,2 0 102 0,-1 0-86 16,-2 0 16-16,2 0 6 0,1 0 62 0,-1 0-28 15,-1 0 16-15,3 0-26 0,-3 0-108 0,1 0 100 16,0 0-45-16,-1 0 11 0,2 0 67 0,-1-1-50 16,1 1 26-16,-2 0-25 0,2-2 3 0,-3 2-22 15,2 0 34-15,-1 0-9 0,2 0 22 16,-2 0-10-16,2 0-74 0,-3 0 59 0,4 0 0 16,-5 0-3-16,4 0-13 0,0 0 41 0,-2-2-16 15,-2 2 3-15,1 0 47 0,2 0-87 0,-1 0 50 16,0 0-6-16,-4 0-35 0,2 0 50 0,1 0-75 15,-1 0 43-15,1 0 39 0,0 0-16 0,1 0 59 16,-1 0-96-16,2 0-32 0,0 0 37 0,0 0-12 16,0 0 44-16,3 0 21 0,-2 0-34 0,-1 0-37 15,3 0 25-15,-3 0 34 0,2-2-56 0,-1-1 66 16,2 3 9-16,-1 0-85 0,-1 0 57 0,2 0-69 16,-3 0-50-16,0 0 97 0,1 0 0 0,-1 0 34 15,-1 0 43-15,1 0-92 0,-1 0 2 16,0 0 38-16,-1 0-6 0,-1 0 40 0,3 0-6 15,-2 0-81-15,2 0 18 0,0 0 38 0,0 0-44 16,0 0 29-16,1 0 21 0,1 0 34 0,-1 0-84 16,1 0 9-16,-2 0-77 0,1 0 1 0,1 0 80 15,-1 0 66-15,-2-3 43 0,3 3-90 0,-3-2 9 16,3 2-35-16,0-2-32 0,-2 2 93 0,0-1-48 16,3 0-41-16,-4 1 57 0,2-1-70 0,-1 1 137 15,1-2-77-15,1 2-19 0,-4 0-34 0,1 0-17 16,2 0 74-16,-1 0-14 0,-2-2 70 0,1 2-94 15,0 0 22-15,-2 0 22 0,2 0-48 16,-1-3 64-16,-1 3-39 0,4 0 49 0,-3 0-67 16,-1 0 3-16,3 0 22 0,1 0-7 0,-1 0 13 15,-1-1 51-15,2 0-41 0,-1 1-76 0,2-1 88 16,-2 1-91-16,2-1 51 0,-3 1 81 0,3-1-59 16,-2 1 50-16,1 0 23 0,-3 0-102 0,2 0 63 15,-1 0-28-15,0 0-70 0,0 0 9 0,-3 0 1 16,4 0 18-16,-4 0 32 0,6 0-9 0,-2 0 29 15,-1 0-30-15,-2 0 4 0,5 0 42 0,-2 0-49 16,-1 0 7-16,1 0-3 0,-1 0 9 0,0 0 1 16,1-3 9-16,-3 3-10 0,5 0 7 0,-3 0-10 15,1 0 32-15,0 0-3 0,0 0-22 16,1 0 22-16,1 0-35 0,0 0 9 0,1 0 1 16,-1 0-14-16,3 0 1 0,0 0 12 0,1 0-2 15,-2 0 35-15,2 0-33 0,2 0-12 0,-2 0 22 16,0 0-46-16,0 0 47 0,0 0 2 0,-3 0-25 15,1 0 28-15,-2 0-25 0,1 3-10 0,1-3 0 16,1 0 0-16,0 0 55 0,-2 0-39 0,2 2 23 16,1-2-39-16,-3 0-6 0,1 0 29 0,-2 0-4 15,0 0 33-15,1 0-13 0,1 0-6 0,-2 0-7 16,-2 0-13-16,4 0-55 0,-5 0 42 0,4 0-7 16,1 0-19-16,-5 3 42 0,4-3 10 15,-1 0-16-15,-1 0 72 0,1 0 2 0,-1 0-80 16,0 5 41-16,-1-5-81 0,1 0 13 0,-1 0 26 15,0 2-3-15,-1-1-22 0,2-1 48 0,-1 1 36 16,-2-1-49-16,1 1 81 0,0-1-117 0,1 0-3 16,-1 0 33-16,1 0-24 0,-1 2 53 0,-1-2-39 15,1 0 3-15,-2 2-7 0,0-2 36 0,2 0-6 16,-2 0 6-16,0 2 20 0,0-2-69 0,1 1 59 16,2-1-19-16,-2 0-50 0,2 3 53 0,-1-3-10 15,2 1-19-15,-1 0 78 0,3 1-63 0,-2 0-31 16,1-1 68-16,1-1-50 0,0 2 1 0,-1-1 19 15,-2-1-33-15,4 2 14 0,-1 0 29 16,-4-2 23-16,5 3 7 0,-1-3-37 0,-1 1 40 16,2 0-36-16,-2-1-50 0,1 2 18 0,0 0-5 15,0-2-22-15,-3 0 49 0,4 0 50 0,-2 2-34 16,1-2 66-16,-1 1-56 0,-1-1-39 0,1 0-27 16,-1 0-32-16,1 0 59 0,-1 0-23 0,0 2 30 15,1-2 58-15,0 1-32 0,0 0-24 0,0 0 21 16,0-1-40-16,0 0 9 0,-4 0 47 0,3 3-26 15,-3-3-37-15,-2 0 14 0,1 0 13 0,-5 0 6 16,0 0 33-16,0 1-52 0,0-1 9 0,0 0-6 16,0 0 23-16,0 0 7 0,0 0-17 0,0 1 46 15,0-1-73-15,0 0 43 0,0 0 11 16,0 0-63-16,0 0 45 0,0 0-18 0,0 0-18 16,0 0 11-16,0 0 3 0,0 0-7 0,0 0 30 15,0 0-16-15,0 0-20 0,0 0-23 0,0 0 7 16,0 0 7-16,0 0-26 0,0 0 35 0,0 0-41 15,0 0 67-15,0 0 10 0,0 0 22 0,0 0-39 16,0 0-18-16,0 0-26 0,0 0 38 0,0 0 13 16,0 0-9-16,0 0 47 0,0 0-35 0,0 0 19 15,0 0-9-15,0 2-4 0,6-1-31 0,-6 2-13 16,9-2 35-16,-4-1-29 0,-5 3 17 0,6-2 59 16,0 0-59-16,-1 1 34 0,1-1-3 0,-1 2 3 15,-5-2-19-15,7-1-18 0,-2 0-4 16,0 0-35-16,-5 0 60 0,5 2-9 0,0-2 6 15,-5 1 42-15,0-1-108 0,0 0 85 0,5 2-16 16,-5-2-9-16,0 0 25 0,0 0 0 0,0 0 26 16,0 0-32-16,0 0 51 0,3 0-35 0,-3 0-19 15,0 0 6-15,0 0 0 0,5 0 1 0,-5 0-20 16,0 0-32-16,0 0 38 0,0 0-64 0,0 0 62 16,0 0 2-16,0 0 17 0,0 0 28 0,0-3-83 15,0 3 41-15,0 0-22 0,0 0-6 0,0 0 84 16,0-2-33-16,0 2-19 0,0 0 10 0,0 0-26 15,0 0 9-15,0 0-29 0,0 0 17 16,0 0-11-16,0 0 4 0,0 0 26 0,0 0-77 16,0 0-143-16,0 0-100 0,0 0-153 0,-7 0-71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F913A4-98ED-4D60-8EDE-410020480F2A}" type="datetimeFigureOut">
              <a:rPr lang="en-PK" smtClean="0"/>
              <a:t>24/11/2024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3291B5-29FB-4359-8C2C-60806358719C}" type="slidenum">
              <a:rPr lang="en-PK" smtClean="0"/>
              <a:t>‹#›</a:t>
            </a:fld>
            <a:endParaRPr lang="en-PK"/>
          </a:p>
        </p:txBody>
      </p:sp>
    </p:spTree>
    <p:extLst>
      <p:ext uri="{BB962C8B-B14F-4D97-AF65-F5344CB8AC3E}">
        <p14:creationId xmlns:p14="http://schemas.microsoft.com/office/powerpoint/2010/main" val="2708762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a:t>
            </a:fld>
            <a:endParaRPr lang="en-US"/>
          </a:p>
        </p:txBody>
      </p:sp>
      <p:sp>
        <p:nvSpPr>
          <p:cNvPr id="5" name="Date Placeholder 4">
            <a:extLst>
              <a:ext uri="{FF2B5EF4-FFF2-40B4-BE49-F238E27FC236}">
                <a16:creationId xmlns:a16="http://schemas.microsoft.com/office/drawing/2014/main" id="{FF1620DA-84B4-4B7B-A591-1EBE427C270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73800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11</a:t>
            </a:fld>
            <a:endParaRPr lang="en-US"/>
          </a:p>
        </p:txBody>
      </p:sp>
      <p:sp>
        <p:nvSpPr>
          <p:cNvPr id="5" name="Date Placeholder 4">
            <a:extLst>
              <a:ext uri="{FF2B5EF4-FFF2-40B4-BE49-F238E27FC236}">
                <a16:creationId xmlns:a16="http://schemas.microsoft.com/office/drawing/2014/main" id="{04F59278-9CA9-41BF-8F19-6E6E1F38C4C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470760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12</a:t>
            </a:fld>
            <a:endParaRPr lang="en-US"/>
          </a:p>
        </p:txBody>
      </p:sp>
      <p:sp>
        <p:nvSpPr>
          <p:cNvPr id="5" name="Date Placeholder 4">
            <a:extLst>
              <a:ext uri="{FF2B5EF4-FFF2-40B4-BE49-F238E27FC236}">
                <a16:creationId xmlns:a16="http://schemas.microsoft.com/office/drawing/2014/main" id="{4A78630C-B550-4B3A-9860-59B3D98DB5A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683330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19</a:t>
            </a:fld>
            <a:endParaRPr lang="en-US"/>
          </a:p>
        </p:txBody>
      </p:sp>
      <p:sp>
        <p:nvSpPr>
          <p:cNvPr id="5" name="Date Placeholder 4">
            <a:extLst>
              <a:ext uri="{FF2B5EF4-FFF2-40B4-BE49-F238E27FC236}">
                <a16:creationId xmlns:a16="http://schemas.microsoft.com/office/drawing/2014/main" id="{E0E0F3FE-C31D-4ED2-9D82-6A1CBDB5315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16446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21</a:t>
            </a:fld>
            <a:endParaRPr lang="en-US"/>
          </a:p>
        </p:txBody>
      </p:sp>
      <p:sp>
        <p:nvSpPr>
          <p:cNvPr id="5" name="Date Placeholder 4">
            <a:extLst>
              <a:ext uri="{FF2B5EF4-FFF2-40B4-BE49-F238E27FC236}">
                <a16:creationId xmlns:a16="http://schemas.microsoft.com/office/drawing/2014/main" id="{76C1820C-E7E1-4C1D-8119-8F32D762AD6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17655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22</a:t>
            </a:fld>
            <a:endParaRPr lang="en-US"/>
          </a:p>
        </p:txBody>
      </p:sp>
      <p:sp>
        <p:nvSpPr>
          <p:cNvPr id="5" name="Date Placeholder 4">
            <a:extLst>
              <a:ext uri="{FF2B5EF4-FFF2-40B4-BE49-F238E27FC236}">
                <a16:creationId xmlns:a16="http://schemas.microsoft.com/office/drawing/2014/main" id="{6188C6F0-5242-45E0-B73D-E1216C0B66C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594656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23</a:t>
            </a:fld>
            <a:endParaRPr lang="en-US"/>
          </a:p>
        </p:txBody>
      </p:sp>
      <p:sp>
        <p:nvSpPr>
          <p:cNvPr id="5" name="Date Placeholder 4">
            <a:extLst>
              <a:ext uri="{FF2B5EF4-FFF2-40B4-BE49-F238E27FC236}">
                <a16:creationId xmlns:a16="http://schemas.microsoft.com/office/drawing/2014/main" id="{7E0200D9-8CDE-4E6E-8424-BF657FD1C3C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090587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24</a:t>
            </a:fld>
            <a:endParaRPr lang="en-US"/>
          </a:p>
        </p:txBody>
      </p:sp>
      <p:sp>
        <p:nvSpPr>
          <p:cNvPr id="5" name="Date Placeholder 4">
            <a:extLst>
              <a:ext uri="{FF2B5EF4-FFF2-40B4-BE49-F238E27FC236}">
                <a16:creationId xmlns:a16="http://schemas.microsoft.com/office/drawing/2014/main" id="{CA1459BF-11AC-4517-85C8-2BCBF9DCE85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10739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25</a:t>
            </a:fld>
            <a:endParaRPr lang="en-US"/>
          </a:p>
        </p:txBody>
      </p:sp>
      <p:sp>
        <p:nvSpPr>
          <p:cNvPr id="5" name="Date Placeholder 4">
            <a:extLst>
              <a:ext uri="{FF2B5EF4-FFF2-40B4-BE49-F238E27FC236}">
                <a16:creationId xmlns:a16="http://schemas.microsoft.com/office/drawing/2014/main" id="{88814E51-A49E-4693-8D20-78333FDA0C8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336135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26</a:t>
            </a:fld>
            <a:endParaRPr lang="en-US"/>
          </a:p>
        </p:txBody>
      </p:sp>
      <p:sp>
        <p:nvSpPr>
          <p:cNvPr id="5" name="Date Placeholder 4">
            <a:extLst>
              <a:ext uri="{FF2B5EF4-FFF2-40B4-BE49-F238E27FC236}">
                <a16:creationId xmlns:a16="http://schemas.microsoft.com/office/drawing/2014/main" id="{C2C8C1CF-9FA6-4FC8-B58F-629A977FF23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9136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27</a:t>
            </a:fld>
            <a:endParaRPr lang="en-US"/>
          </a:p>
        </p:txBody>
      </p:sp>
      <p:sp>
        <p:nvSpPr>
          <p:cNvPr id="5" name="Date Placeholder 4">
            <a:extLst>
              <a:ext uri="{FF2B5EF4-FFF2-40B4-BE49-F238E27FC236}">
                <a16:creationId xmlns:a16="http://schemas.microsoft.com/office/drawing/2014/main" id="{E2634F55-24AD-42BB-9707-8697880C74F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34237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a:t>
            </a:fld>
            <a:endParaRPr lang="en-US"/>
          </a:p>
        </p:txBody>
      </p:sp>
      <p:sp>
        <p:nvSpPr>
          <p:cNvPr id="5" name="Date Placeholder 4">
            <a:extLst>
              <a:ext uri="{FF2B5EF4-FFF2-40B4-BE49-F238E27FC236}">
                <a16:creationId xmlns:a16="http://schemas.microsoft.com/office/drawing/2014/main" id="{A52ED6E3-73FB-454E-8C87-FC4CC384591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87104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28</a:t>
            </a:fld>
            <a:endParaRPr lang="en-US"/>
          </a:p>
        </p:txBody>
      </p:sp>
      <p:sp>
        <p:nvSpPr>
          <p:cNvPr id="5" name="Date Placeholder 4">
            <a:extLst>
              <a:ext uri="{FF2B5EF4-FFF2-40B4-BE49-F238E27FC236}">
                <a16:creationId xmlns:a16="http://schemas.microsoft.com/office/drawing/2014/main" id="{4C46D8F5-35ED-426B-A2DA-9683F194942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25643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29</a:t>
            </a:fld>
            <a:endParaRPr lang="en-US"/>
          </a:p>
        </p:txBody>
      </p:sp>
      <p:sp>
        <p:nvSpPr>
          <p:cNvPr id="5" name="Date Placeholder 4">
            <a:extLst>
              <a:ext uri="{FF2B5EF4-FFF2-40B4-BE49-F238E27FC236}">
                <a16:creationId xmlns:a16="http://schemas.microsoft.com/office/drawing/2014/main" id="{C9402EB0-B385-48CD-B6BC-C6BFAFAEB9C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838697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33</a:t>
            </a:fld>
            <a:endParaRPr lang="en-US"/>
          </a:p>
        </p:txBody>
      </p:sp>
      <p:sp>
        <p:nvSpPr>
          <p:cNvPr id="5" name="Date Placeholder 4">
            <a:extLst>
              <a:ext uri="{FF2B5EF4-FFF2-40B4-BE49-F238E27FC236}">
                <a16:creationId xmlns:a16="http://schemas.microsoft.com/office/drawing/2014/main" id="{45D176C3-B661-436D-BBBC-825E382886D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38319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35</a:t>
            </a:fld>
            <a:endParaRPr lang="en-US"/>
          </a:p>
        </p:txBody>
      </p:sp>
      <p:sp>
        <p:nvSpPr>
          <p:cNvPr id="5" name="Date Placeholder 4">
            <a:extLst>
              <a:ext uri="{FF2B5EF4-FFF2-40B4-BE49-F238E27FC236}">
                <a16:creationId xmlns:a16="http://schemas.microsoft.com/office/drawing/2014/main" id="{E6AD2E5B-2915-46E7-BF73-F665F2607DA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39966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36</a:t>
            </a:fld>
            <a:endParaRPr lang="en-US"/>
          </a:p>
        </p:txBody>
      </p:sp>
      <p:sp>
        <p:nvSpPr>
          <p:cNvPr id="5" name="Date Placeholder 4">
            <a:extLst>
              <a:ext uri="{FF2B5EF4-FFF2-40B4-BE49-F238E27FC236}">
                <a16:creationId xmlns:a16="http://schemas.microsoft.com/office/drawing/2014/main" id="{3361C9E1-7AC9-4B1D-9B22-2E14C29726D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461213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37</a:t>
            </a:fld>
            <a:endParaRPr lang="en-US"/>
          </a:p>
        </p:txBody>
      </p:sp>
      <p:sp>
        <p:nvSpPr>
          <p:cNvPr id="5" name="Date Placeholder 4">
            <a:extLst>
              <a:ext uri="{FF2B5EF4-FFF2-40B4-BE49-F238E27FC236}">
                <a16:creationId xmlns:a16="http://schemas.microsoft.com/office/drawing/2014/main" id="{9D32776E-DD61-455E-AB1F-B805D38934C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962680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39</a:t>
            </a:fld>
            <a:endParaRPr lang="en-US"/>
          </a:p>
        </p:txBody>
      </p:sp>
      <p:sp>
        <p:nvSpPr>
          <p:cNvPr id="5" name="Date Placeholder 4">
            <a:extLst>
              <a:ext uri="{FF2B5EF4-FFF2-40B4-BE49-F238E27FC236}">
                <a16:creationId xmlns:a16="http://schemas.microsoft.com/office/drawing/2014/main" id="{218666F7-0FD7-46AF-BED0-F98ADAADD4B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23333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40</a:t>
            </a:fld>
            <a:endParaRPr lang="en-US"/>
          </a:p>
        </p:txBody>
      </p:sp>
      <p:sp>
        <p:nvSpPr>
          <p:cNvPr id="5" name="Date Placeholder 4">
            <a:extLst>
              <a:ext uri="{FF2B5EF4-FFF2-40B4-BE49-F238E27FC236}">
                <a16:creationId xmlns:a16="http://schemas.microsoft.com/office/drawing/2014/main" id="{E078AACA-34C0-42AD-9F76-B54E4AF0E56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85780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41</a:t>
            </a:fld>
            <a:endParaRPr lang="en-US"/>
          </a:p>
        </p:txBody>
      </p:sp>
      <p:sp>
        <p:nvSpPr>
          <p:cNvPr id="5" name="Date Placeholder 4">
            <a:extLst>
              <a:ext uri="{FF2B5EF4-FFF2-40B4-BE49-F238E27FC236}">
                <a16:creationId xmlns:a16="http://schemas.microsoft.com/office/drawing/2014/main" id="{47CF6BBF-74AE-4D5B-9600-5D9FE390662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673822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42</a:t>
            </a:fld>
            <a:endParaRPr lang="en-US"/>
          </a:p>
        </p:txBody>
      </p:sp>
      <p:sp>
        <p:nvSpPr>
          <p:cNvPr id="5" name="Date Placeholder 4">
            <a:extLst>
              <a:ext uri="{FF2B5EF4-FFF2-40B4-BE49-F238E27FC236}">
                <a16:creationId xmlns:a16="http://schemas.microsoft.com/office/drawing/2014/main" id="{D9465E4D-7746-42F0-9CCA-756096DF807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50651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a:t>
            </a:fld>
            <a:endParaRPr lang="en-US"/>
          </a:p>
        </p:txBody>
      </p:sp>
      <p:sp>
        <p:nvSpPr>
          <p:cNvPr id="5" name="Date Placeholder 4">
            <a:extLst>
              <a:ext uri="{FF2B5EF4-FFF2-40B4-BE49-F238E27FC236}">
                <a16:creationId xmlns:a16="http://schemas.microsoft.com/office/drawing/2014/main" id="{2C9C3089-2241-436E-8FDC-D3FC598EBD7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134014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43</a:t>
            </a:fld>
            <a:endParaRPr lang="en-US"/>
          </a:p>
        </p:txBody>
      </p:sp>
      <p:sp>
        <p:nvSpPr>
          <p:cNvPr id="5" name="Date Placeholder 4">
            <a:extLst>
              <a:ext uri="{FF2B5EF4-FFF2-40B4-BE49-F238E27FC236}">
                <a16:creationId xmlns:a16="http://schemas.microsoft.com/office/drawing/2014/main" id="{05937B2D-EE86-40E9-96FA-EFA93678354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13795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44</a:t>
            </a:fld>
            <a:endParaRPr lang="en-US"/>
          </a:p>
        </p:txBody>
      </p:sp>
      <p:sp>
        <p:nvSpPr>
          <p:cNvPr id="5" name="Date Placeholder 4">
            <a:extLst>
              <a:ext uri="{FF2B5EF4-FFF2-40B4-BE49-F238E27FC236}">
                <a16:creationId xmlns:a16="http://schemas.microsoft.com/office/drawing/2014/main" id="{0B32D181-9266-49F5-ADA0-D85F7CB9A75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31459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45</a:t>
            </a:fld>
            <a:endParaRPr lang="en-US"/>
          </a:p>
        </p:txBody>
      </p:sp>
      <p:sp>
        <p:nvSpPr>
          <p:cNvPr id="5" name="Date Placeholder 4">
            <a:extLst>
              <a:ext uri="{FF2B5EF4-FFF2-40B4-BE49-F238E27FC236}">
                <a16:creationId xmlns:a16="http://schemas.microsoft.com/office/drawing/2014/main" id="{F35E8D7F-339E-4234-B50B-17810CEBCFE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1730547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46</a:t>
            </a:fld>
            <a:endParaRPr lang="en-US"/>
          </a:p>
        </p:txBody>
      </p:sp>
      <p:sp>
        <p:nvSpPr>
          <p:cNvPr id="5" name="Date Placeholder 4">
            <a:extLst>
              <a:ext uri="{FF2B5EF4-FFF2-40B4-BE49-F238E27FC236}">
                <a16:creationId xmlns:a16="http://schemas.microsoft.com/office/drawing/2014/main" id="{95D9CA5D-2EAB-4EA2-86C4-E957772152E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746534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47</a:t>
            </a:fld>
            <a:endParaRPr lang="en-US"/>
          </a:p>
        </p:txBody>
      </p:sp>
      <p:sp>
        <p:nvSpPr>
          <p:cNvPr id="5" name="Date Placeholder 4">
            <a:extLst>
              <a:ext uri="{FF2B5EF4-FFF2-40B4-BE49-F238E27FC236}">
                <a16:creationId xmlns:a16="http://schemas.microsoft.com/office/drawing/2014/main" id="{7E27389F-F2B4-4C69-93AC-2649F2234E4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6969942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48</a:t>
            </a:fld>
            <a:endParaRPr lang="en-US"/>
          </a:p>
        </p:txBody>
      </p:sp>
      <p:sp>
        <p:nvSpPr>
          <p:cNvPr id="5" name="Date Placeholder 4">
            <a:extLst>
              <a:ext uri="{FF2B5EF4-FFF2-40B4-BE49-F238E27FC236}">
                <a16:creationId xmlns:a16="http://schemas.microsoft.com/office/drawing/2014/main" id="{C4541A0B-5674-4774-A465-72172C09AD9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124685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49</a:t>
            </a:fld>
            <a:endParaRPr lang="en-US"/>
          </a:p>
        </p:txBody>
      </p:sp>
      <p:sp>
        <p:nvSpPr>
          <p:cNvPr id="5" name="Date Placeholder 4">
            <a:extLst>
              <a:ext uri="{FF2B5EF4-FFF2-40B4-BE49-F238E27FC236}">
                <a16:creationId xmlns:a16="http://schemas.microsoft.com/office/drawing/2014/main" id="{7F20B7AF-9DAA-4875-B325-D673ED9ECD2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535953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50</a:t>
            </a:fld>
            <a:endParaRPr lang="en-US"/>
          </a:p>
        </p:txBody>
      </p:sp>
      <p:sp>
        <p:nvSpPr>
          <p:cNvPr id="5" name="Date Placeholder 4">
            <a:extLst>
              <a:ext uri="{FF2B5EF4-FFF2-40B4-BE49-F238E27FC236}">
                <a16:creationId xmlns:a16="http://schemas.microsoft.com/office/drawing/2014/main" id="{F7F77733-B33A-41B3-A372-1E22E39C34A1}"/>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872075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51</a:t>
            </a:fld>
            <a:endParaRPr lang="en-US"/>
          </a:p>
        </p:txBody>
      </p:sp>
      <p:sp>
        <p:nvSpPr>
          <p:cNvPr id="5" name="Date Placeholder 4">
            <a:extLst>
              <a:ext uri="{FF2B5EF4-FFF2-40B4-BE49-F238E27FC236}">
                <a16:creationId xmlns:a16="http://schemas.microsoft.com/office/drawing/2014/main" id="{0C54F92A-A27F-4584-B59A-BA1FD15DE79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392428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52</a:t>
            </a:fld>
            <a:endParaRPr lang="en-US"/>
          </a:p>
        </p:txBody>
      </p:sp>
      <p:sp>
        <p:nvSpPr>
          <p:cNvPr id="5" name="Date Placeholder 4">
            <a:extLst>
              <a:ext uri="{FF2B5EF4-FFF2-40B4-BE49-F238E27FC236}">
                <a16:creationId xmlns:a16="http://schemas.microsoft.com/office/drawing/2014/main" id="{8C5D4B91-91BB-4879-8E0C-C6D0EF7E255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273661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a:t>
            </a:fld>
            <a:endParaRPr lang="en-US"/>
          </a:p>
        </p:txBody>
      </p:sp>
      <p:sp>
        <p:nvSpPr>
          <p:cNvPr id="5" name="Date Placeholder 4">
            <a:extLst>
              <a:ext uri="{FF2B5EF4-FFF2-40B4-BE49-F238E27FC236}">
                <a16:creationId xmlns:a16="http://schemas.microsoft.com/office/drawing/2014/main" id="{A55C724E-7A35-4E39-BDD2-B29968C02AC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990324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53</a:t>
            </a:fld>
            <a:endParaRPr lang="en-US"/>
          </a:p>
        </p:txBody>
      </p:sp>
      <p:sp>
        <p:nvSpPr>
          <p:cNvPr id="5" name="Date Placeholder 4">
            <a:extLst>
              <a:ext uri="{FF2B5EF4-FFF2-40B4-BE49-F238E27FC236}">
                <a16:creationId xmlns:a16="http://schemas.microsoft.com/office/drawing/2014/main" id="{6C94B31D-509F-490A-B8EE-C24550A3A44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834403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54</a:t>
            </a:fld>
            <a:endParaRPr lang="en-US"/>
          </a:p>
        </p:txBody>
      </p:sp>
      <p:sp>
        <p:nvSpPr>
          <p:cNvPr id="5" name="Date Placeholder 4">
            <a:extLst>
              <a:ext uri="{FF2B5EF4-FFF2-40B4-BE49-F238E27FC236}">
                <a16:creationId xmlns:a16="http://schemas.microsoft.com/office/drawing/2014/main" id="{9F4E0309-5B7F-49D8-980D-384D0159D98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6011181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55</a:t>
            </a:fld>
            <a:endParaRPr lang="en-US"/>
          </a:p>
        </p:txBody>
      </p:sp>
      <p:sp>
        <p:nvSpPr>
          <p:cNvPr id="5" name="Date Placeholder 4">
            <a:extLst>
              <a:ext uri="{FF2B5EF4-FFF2-40B4-BE49-F238E27FC236}">
                <a16:creationId xmlns:a16="http://schemas.microsoft.com/office/drawing/2014/main" id="{CA451353-C663-4D12-B86D-FDE57DCE9D3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7521062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56</a:t>
            </a:fld>
            <a:endParaRPr lang="en-US"/>
          </a:p>
        </p:txBody>
      </p:sp>
      <p:sp>
        <p:nvSpPr>
          <p:cNvPr id="5" name="Date Placeholder 4">
            <a:extLst>
              <a:ext uri="{FF2B5EF4-FFF2-40B4-BE49-F238E27FC236}">
                <a16:creationId xmlns:a16="http://schemas.microsoft.com/office/drawing/2014/main" id="{72C6AC62-9F2A-4E69-B759-0B12B7F1D34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040460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57</a:t>
            </a:fld>
            <a:endParaRPr lang="en-US"/>
          </a:p>
        </p:txBody>
      </p:sp>
      <p:sp>
        <p:nvSpPr>
          <p:cNvPr id="5" name="Date Placeholder 4">
            <a:extLst>
              <a:ext uri="{FF2B5EF4-FFF2-40B4-BE49-F238E27FC236}">
                <a16:creationId xmlns:a16="http://schemas.microsoft.com/office/drawing/2014/main" id="{EFB6F8C7-B054-466D-A9D6-229281050A1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38580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58</a:t>
            </a:fld>
            <a:endParaRPr lang="en-US"/>
          </a:p>
        </p:txBody>
      </p:sp>
      <p:sp>
        <p:nvSpPr>
          <p:cNvPr id="5" name="Date Placeholder 4">
            <a:extLst>
              <a:ext uri="{FF2B5EF4-FFF2-40B4-BE49-F238E27FC236}">
                <a16:creationId xmlns:a16="http://schemas.microsoft.com/office/drawing/2014/main" id="{8448E194-8188-40FE-AD0B-B0C1B56B3E9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7345550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59</a:t>
            </a:fld>
            <a:endParaRPr lang="en-US"/>
          </a:p>
        </p:txBody>
      </p:sp>
      <p:sp>
        <p:nvSpPr>
          <p:cNvPr id="5" name="Date Placeholder 4">
            <a:extLst>
              <a:ext uri="{FF2B5EF4-FFF2-40B4-BE49-F238E27FC236}">
                <a16:creationId xmlns:a16="http://schemas.microsoft.com/office/drawing/2014/main" id="{6BD87B86-1A7E-43F3-93FA-A4F18CDE0CC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9564834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60</a:t>
            </a:fld>
            <a:endParaRPr lang="en-US"/>
          </a:p>
        </p:txBody>
      </p:sp>
      <p:sp>
        <p:nvSpPr>
          <p:cNvPr id="5" name="Date Placeholder 4">
            <a:extLst>
              <a:ext uri="{FF2B5EF4-FFF2-40B4-BE49-F238E27FC236}">
                <a16:creationId xmlns:a16="http://schemas.microsoft.com/office/drawing/2014/main" id="{9DA5BD2F-14DA-4CFD-B2AE-A2563F65212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390495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61</a:t>
            </a:fld>
            <a:endParaRPr lang="en-US"/>
          </a:p>
        </p:txBody>
      </p:sp>
      <p:sp>
        <p:nvSpPr>
          <p:cNvPr id="5" name="Date Placeholder 4">
            <a:extLst>
              <a:ext uri="{FF2B5EF4-FFF2-40B4-BE49-F238E27FC236}">
                <a16:creationId xmlns:a16="http://schemas.microsoft.com/office/drawing/2014/main" id="{2565E799-1F73-40C3-9399-F1A257579B9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9191962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62</a:t>
            </a:fld>
            <a:endParaRPr lang="en-US"/>
          </a:p>
        </p:txBody>
      </p:sp>
      <p:sp>
        <p:nvSpPr>
          <p:cNvPr id="5" name="Date Placeholder 4">
            <a:extLst>
              <a:ext uri="{FF2B5EF4-FFF2-40B4-BE49-F238E27FC236}">
                <a16:creationId xmlns:a16="http://schemas.microsoft.com/office/drawing/2014/main" id="{B6EF4C60-AA69-4866-9C38-998F2D505CC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45140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a:t>
            </a:fld>
            <a:endParaRPr lang="en-US"/>
          </a:p>
        </p:txBody>
      </p:sp>
      <p:sp>
        <p:nvSpPr>
          <p:cNvPr id="5" name="Date Placeholder 4">
            <a:extLst>
              <a:ext uri="{FF2B5EF4-FFF2-40B4-BE49-F238E27FC236}">
                <a16:creationId xmlns:a16="http://schemas.microsoft.com/office/drawing/2014/main" id="{04141F9D-2ACA-497F-895E-D61FA9714D2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31195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63</a:t>
            </a:fld>
            <a:endParaRPr lang="en-US"/>
          </a:p>
        </p:txBody>
      </p:sp>
      <p:sp>
        <p:nvSpPr>
          <p:cNvPr id="5" name="Date Placeholder 4">
            <a:extLst>
              <a:ext uri="{FF2B5EF4-FFF2-40B4-BE49-F238E27FC236}">
                <a16:creationId xmlns:a16="http://schemas.microsoft.com/office/drawing/2014/main" id="{3E946071-EA05-48E6-AA6A-9103A8C5D7C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464988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64</a:t>
            </a:fld>
            <a:endParaRPr lang="en-US"/>
          </a:p>
        </p:txBody>
      </p:sp>
      <p:sp>
        <p:nvSpPr>
          <p:cNvPr id="5" name="Date Placeholder 4">
            <a:extLst>
              <a:ext uri="{FF2B5EF4-FFF2-40B4-BE49-F238E27FC236}">
                <a16:creationId xmlns:a16="http://schemas.microsoft.com/office/drawing/2014/main" id="{0A587B16-F847-4608-809F-E78F24E47BF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034781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65</a:t>
            </a:fld>
            <a:endParaRPr lang="en-US"/>
          </a:p>
        </p:txBody>
      </p:sp>
      <p:sp>
        <p:nvSpPr>
          <p:cNvPr id="5" name="Date Placeholder 4">
            <a:extLst>
              <a:ext uri="{FF2B5EF4-FFF2-40B4-BE49-F238E27FC236}">
                <a16:creationId xmlns:a16="http://schemas.microsoft.com/office/drawing/2014/main" id="{E38DB4C2-11FC-4581-9B4D-201B897A62B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1095612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66</a:t>
            </a:fld>
            <a:endParaRPr lang="en-US"/>
          </a:p>
        </p:txBody>
      </p:sp>
      <p:sp>
        <p:nvSpPr>
          <p:cNvPr id="5" name="Date Placeholder 4">
            <a:extLst>
              <a:ext uri="{FF2B5EF4-FFF2-40B4-BE49-F238E27FC236}">
                <a16:creationId xmlns:a16="http://schemas.microsoft.com/office/drawing/2014/main" id="{42E63432-D4B9-4D1D-B3A5-7632059353A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7499140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67</a:t>
            </a:fld>
            <a:endParaRPr lang="en-US"/>
          </a:p>
        </p:txBody>
      </p:sp>
      <p:sp>
        <p:nvSpPr>
          <p:cNvPr id="5" name="Date Placeholder 4">
            <a:extLst>
              <a:ext uri="{FF2B5EF4-FFF2-40B4-BE49-F238E27FC236}">
                <a16:creationId xmlns:a16="http://schemas.microsoft.com/office/drawing/2014/main" id="{B68BD933-40F2-4F58-BE0D-0670EF675FC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6605440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68</a:t>
            </a:fld>
            <a:endParaRPr lang="en-US"/>
          </a:p>
        </p:txBody>
      </p:sp>
      <p:sp>
        <p:nvSpPr>
          <p:cNvPr id="5" name="Date Placeholder 4">
            <a:extLst>
              <a:ext uri="{FF2B5EF4-FFF2-40B4-BE49-F238E27FC236}">
                <a16:creationId xmlns:a16="http://schemas.microsoft.com/office/drawing/2014/main" id="{92F5C7BA-ECB5-4B6F-8B6D-32BB6AA0A86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91385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a:t>
            </a:fld>
            <a:endParaRPr lang="en-US"/>
          </a:p>
        </p:txBody>
      </p:sp>
      <p:sp>
        <p:nvSpPr>
          <p:cNvPr id="5" name="Date Placeholder 4">
            <a:extLst>
              <a:ext uri="{FF2B5EF4-FFF2-40B4-BE49-F238E27FC236}">
                <a16:creationId xmlns:a16="http://schemas.microsoft.com/office/drawing/2014/main" id="{D09B8307-219C-40DD-B218-68A7C6B62DF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82388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8</a:t>
            </a:fld>
            <a:endParaRPr lang="en-US"/>
          </a:p>
        </p:txBody>
      </p:sp>
      <p:sp>
        <p:nvSpPr>
          <p:cNvPr id="5" name="Date Placeholder 4">
            <a:extLst>
              <a:ext uri="{FF2B5EF4-FFF2-40B4-BE49-F238E27FC236}">
                <a16:creationId xmlns:a16="http://schemas.microsoft.com/office/drawing/2014/main" id="{ACB54758-CC5D-4145-8F75-C085449AFBB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6370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9</a:t>
            </a:fld>
            <a:endParaRPr lang="en-US"/>
          </a:p>
        </p:txBody>
      </p:sp>
      <p:sp>
        <p:nvSpPr>
          <p:cNvPr id="5" name="Date Placeholder 4">
            <a:extLst>
              <a:ext uri="{FF2B5EF4-FFF2-40B4-BE49-F238E27FC236}">
                <a16:creationId xmlns:a16="http://schemas.microsoft.com/office/drawing/2014/main" id="{26DE4935-43AA-4799-8413-2AD18418E05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1124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10</a:t>
            </a:fld>
            <a:endParaRPr lang="en-US"/>
          </a:p>
        </p:txBody>
      </p:sp>
      <p:sp>
        <p:nvSpPr>
          <p:cNvPr id="5" name="Date Placeholder 4">
            <a:extLst>
              <a:ext uri="{FF2B5EF4-FFF2-40B4-BE49-F238E27FC236}">
                <a16:creationId xmlns:a16="http://schemas.microsoft.com/office/drawing/2014/main" id="{B4018B5A-69C4-487C-8249-93B7028BC49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151983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6AE0C-4978-450C-8A88-A09819C188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384E4240-C956-4971-BF3C-F0D3554778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6AAC9BEB-6214-4DEC-B250-71B13A814B66}"/>
              </a:ext>
            </a:extLst>
          </p:cNvPr>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a:extLst>
              <a:ext uri="{FF2B5EF4-FFF2-40B4-BE49-F238E27FC236}">
                <a16:creationId xmlns:a16="http://schemas.microsoft.com/office/drawing/2014/main" id="{2EE04F5B-9C07-4153-AF69-DB48DD062B1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2A124BA-3828-4A66-9610-5C8933194B8E}"/>
              </a:ext>
            </a:extLst>
          </p:cNvPr>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8705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D1E1B-371D-4635-97EE-26F56C5D256A}"/>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307C5179-1EE8-4099-B00B-269B8FA1BA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EB199175-5A8D-4539-9DCC-F6A2211B443D}"/>
              </a:ext>
            </a:extLst>
          </p:cNvPr>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a:extLst>
              <a:ext uri="{FF2B5EF4-FFF2-40B4-BE49-F238E27FC236}">
                <a16:creationId xmlns:a16="http://schemas.microsoft.com/office/drawing/2014/main" id="{7F985D85-75D0-417E-AEAD-ECD979A1A1B5}"/>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A34A209A-16B1-47C7-946A-0AE7DB3C031E}"/>
              </a:ext>
            </a:extLst>
          </p:cNvPr>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692916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724F60-358E-42BD-8306-01C15EF960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2ACFEEDE-173F-42C5-93B0-79E29E4D2D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4E7B4917-727A-4AF2-9BC4-D063204EF1CD}"/>
              </a:ext>
            </a:extLst>
          </p:cNvPr>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a:extLst>
              <a:ext uri="{FF2B5EF4-FFF2-40B4-BE49-F238E27FC236}">
                <a16:creationId xmlns:a16="http://schemas.microsoft.com/office/drawing/2014/main" id="{DF653E6D-E13E-47B0-BF84-3ED79B2AB58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EFB0CE23-D3CF-4F6E-A3CD-911A00A2C904}"/>
              </a:ext>
            </a:extLst>
          </p:cNvPr>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486019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252154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125825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554117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5C3DB0-46EE-484F-82C9-B3DD2CEBB368}" type="datetimeFigureOut">
              <a:rPr lang="en-PK" smtClean="0"/>
              <a:t>24/11/2024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3360821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5C3DB0-46EE-484F-82C9-B3DD2CEBB368}" type="datetimeFigureOut">
              <a:rPr lang="en-PK" smtClean="0"/>
              <a:t>24/11/2024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2925469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5C3DB0-46EE-484F-82C9-B3DD2CEBB368}" type="datetimeFigureOut">
              <a:rPr lang="en-PK" smtClean="0"/>
              <a:t>24/11/2024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7667895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5C3DB0-46EE-484F-82C9-B3DD2CEBB368}" type="datetimeFigureOut">
              <a:rPr lang="en-PK" smtClean="0"/>
              <a:t>24/11/2024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21060869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5C3DB0-46EE-484F-82C9-B3DD2CEBB368}" type="datetimeFigureOut">
              <a:rPr lang="en-PK" smtClean="0"/>
              <a:t>24/11/2024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254088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E2DD3-0802-4A99-9C4F-D0E5D68EB412}"/>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473D6027-93F0-4E6E-A114-BDA6F71FD6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21C5D5EC-C643-486D-AB2A-854BD9922FA7}"/>
              </a:ext>
            </a:extLst>
          </p:cNvPr>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a:extLst>
              <a:ext uri="{FF2B5EF4-FFF2-40B4-BE49-F238E27FC236}">
                <a16:creationId xmlns:a16="http://schemas.microsoft.com/office/drawing/2014/main" id="{C00C2591-FD07-4B8D-B9BE-23E1F0895CE2}"/>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FF1E2437-6BCE-4EB4-9DD2-24698D393C14}"/>
              </a:ext>
            </a:extLst>
          </p:cNvPr>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078732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5C3DB0-46EE-484F-82C9-B3DD2CEBB368}" type="datetimeFigureOut">
              <a:rPr lang="en-PK" smtClean="0"/>
              <a:t>24/11/2024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6854969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62147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220620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517543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871633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7745482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449779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25240393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3821898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2022727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13B4F-1355-4326-889D-C6F9CD6BD3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588D23C1-E8FD-4963-B1F7-5BA3CB02E3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FE6568-95A0-448C-BFB9-26DD6C04F66D}"/>
              </a:ext>
            </a:extLst>
          </p:cNvPr>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a:extLst>
              <a:ext uri="{FF2B5EF4-FFF2-40B4-BE49-F238E27FC236}">
                <a16:creationId xmlns:a16="http://schemas.microsoft.com/office/drawing/2014/main" id="{D32B343F-2C1E-4AE9-9BED-6DD1E92C3B7D}"/>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7A09B715-AC3A-48CC-B788-19AA5580A144}"/>
              </a:ext>
            </a:extLst>
          </p:cNvPr>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2866801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6960075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5C3DB0-46EE-484F-82C9-B3DD2CEBB368}" type="datetimeFigureOut">
              <a:rPr lang="en-PK" smtClean="0"/>
              <a:t>24/11/2024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8933637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5C3DB0-46EE-484F-82C9-B3DD2CEBB368}" type="datetimeFigureOut">
              <a:rPr lang="en-PK" smtClean="0"/>
              <a:t>24/11/2024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0146811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5C3DB0-46EE-484F-82C9-B3DD2CEBB368}" type="datetimeFigureOut">
              <a:rPr lang="en-PK" smtClean="0"/>
              <a:t>24/11/2024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7825452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5C3DB0-46EE-484F-82C9-B3DD2CEBB368}" type="datetimeFigureOut">
              <a:rPr lang="en-PK" smtClean="0"/>
              <a:t>24/11/2024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21699165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5C3DB0-46EE-484F-82C9-B3DD2CEBB368}" type="datetimeFigureOut">
              <a:rPr lang="en-PK" smtClean="0"/>
              <a:t>24/11/2024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42304115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5C3DB0-46EE-484F-82C9-B3DD2CEBB368}" type="datetimeFigureOut">
              <a:rPr lang="en-PK" smtClean="0"/>
              <a:t>24/11/2024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5098432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0690197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7582394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200192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CCFC-C5C2-483B-BD9D-5B4F73C129BE}"/>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AE6D87CD-DBF8-487D-A8B0-43101EC645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35C772EC-420F-4EF1-9A1A-8BFA0CCE8B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8D3C4319-BCAC-440D-BD75-35D4FCF981F2}"/>
              </a:ext>
            </a:extLst>
          </p:cNvPr>
          <p:cNvSpPr>
            <a:spLocks noGrp="1"/>
          </p:cNvSpPr>
          <p:nvPr>
            <p:ph type="dt" sz="half" idx="10"/>
          </p:nvPr>
        </p:nvSpPr>
        <p:spPr/>
        <p:txBody>
          <a:bodyPr/>
          <a:lstStyle/>
          <a:p>
            <a:fld id="{D35C3DB0-46EE-484F-82C9-B3DD2CEBB368}" type="datetimeFigureOut">
              <a:rPr lang="en-PK" smtClean="0"/>
              <a:t>24/11/2024</a:t>
            </a:fld>
            <a:endParaRPr lang="en-PK"/>
          </a:p>
        </p:txBody>
      </p:sp>
      <p:sp>
        <p:nvSpPr>
          <p:cNvPr id="6" name="Footer Placeholder 5">
            <a:extLst>
              <a:ext uri="{FF2B5EF4-FFF2-40B4-BE49-F238E27FC236}">
                <a16:creationId xmlns:a16="http://schemas.microsoft.com/office/drawing/2014/main" id="{53848416-5123-49DB-8CBB-C7504493B3D4}"/>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EB6F41AF-E2F3-406D-9C5E-C536DBEFD291}"/>
              </a:ext>
            </a:extLst>
          </p:cNvPr>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7224138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5424662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1104230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0544276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5C3DB0-46EE-484F-82C9-B3DD2CEBB368}" type="datetimeFigureOut">
              <a:rPr lang="en-PK" smtClean="0"/>
              <a:t>24/11/2024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03482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91E7D-F6F3-4130-9C42-FFA806E6103C}"/>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CDD587BD-8F6A-42AB-8AF9-C0EDD00DC9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5B1EAB-4F0C-4CE7-BBD2-6EF5ACA2D4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89FD2023-8004-48EE-A018-0236B2F0E8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E4C189-2150-41EA-8576-CE167FBDEB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399996D4-83DB-46D2-A9D1-C73B9CBA0D52}"/>
              </a:ext>
            </a:extLst>
          </p:cNvPr>
          <p:cNvSpPr>
            <a:spLocks noGrp="1"/>
          </p:cNvSpPr>
          <p:nvPr>
            <p:ph type="dt" sz="half" idx="10"/>
          </p:nvPr>
        </p:nvSpPr>
        <p:spPr/>
        <p:txBody>
          <a:bodyPr/>
          <a:lstStyle/>
          <a:p>
            <a:fld id="{D35C3DB0-46EE-484F-82C9-B3DD2CEBB368}" type="datetimeFigureOut">
              <a:rPr lang="en-PK" smtClean="0"/>
              <a:t>24/11/2024</a:t>
            </a:fld>
            <a:endParaRPr lang="en-PK"/>
          </a:p>
        </p:txBody>
      </p:sp>
      <p:sp>
        <p:nvSpPr>
          <p:cNvPr id="8" name="Footer Placeholder 7">
            <a:extLst>
              <a:ext uri="{FF2B5EF4-FFF2-40B4-BE49-F238E27FC236}">
                <a16:creationId xmlns:a16="http://schemas.microsoft.com/office/drawing/2014/main" id="{E63E090E-84CB-45FD-A178-D2A50F39B86B}"/>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4D2BD7F5-7CBC-4948-BC21-3F12C23CD611}"/>
              </a:ext>
            </a:extLst>
          </p:cNvPr>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863667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4E515-3538-4D4C-AF27-B031DFF0B194}"/>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A73A769E-6FE9-4D3C-94BE-6801AAA034D8}"/>
              </a:ext>
            </a:extLst>
          </p:cNvPr>
          <p:cNvSpPr>
            <a:spLocks noGrp="1"/>
          </p:cNvSpPr>
          <p:nvPr>
            <p:ph type="dt" sz="half" idx="10"/>
          </p:nvPr>
        </p:nvSpPr>
        <p:spPr/>
        <p:txBody>
          <a:bodyPr/>
          <a:lstStyle/>
          <a:p>
            <a:fld id="{D35C3DB0-46EE-484F-82C9-B3DD2CEBB368}" type="datetimeFigureOut">
              <a:rPr lang="en-PK" smtClean="0"/>
              <a:t>24/11/2024</a:t>
            </a:fld>
            <a:endParaRPr lang="en-PK"/>
          </a:p>
        </p:txBody>
      </p:sp>
      <p:sp>
        <p:nvSpPr>
          <p:cNvPr id="4" name="Footer Placeholder 3">
            <a:extLst>
              <a:ext uri="{FF2B5EF4-FFF2-40B4-BE49-F238E27FC236}">
                <a16:creationId xmlns:a16="http://schemas.microsoft.com/office/drawing/2014/main" id="{665C8AE5-12F8-43EE-A39F-2D4596FC601C}"/>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021B2933-87F9-4630-B1C2-D14500B3982F}"/>
              </a:ext>
            </a:extLst>
          </p:cNvPr>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2488483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E14400-9E0F-44E8-B56C-F2C0BE768991}"/>
              </a:ext>
            </a:extLst>
          </p:cNvPr>
          <p:cNvSpPr>
            <a:spLocks noGrp="1"/>
          </p:cNvSpPr>
          <p:nvPr>
            <p:ph type="dt" sz="half" idx="10"/>
          </p:nvPr>
        </p:nvSpPr>
        <p:spPr/>
        <p:txBody>
          <a:bodyPr/>
          <a:lstStyle/>
          <a:p>
            <a:fld id="{D35C3DB0-46EE-484F-82C9-B3DD2CEBB368}" type="datetimeFigureOut">
              <a:rPr lang="en-PK" smtClean="0"/>
              <a:t>24/11/2024</a:t>
            </a:fld>
            <a:endParaRPr lang="en-PK"/>
          </a:p>
        </p:txBody>
      </p:sp>
      <p:sp>
        <p:nvSpPr>
          <p:cNvPr id="3" name="Footer Placeholder 2">
            <a:extLst>
              <a:ext uri="{FF2B5EF4-FFF2-40B4-BE49-F238E27FC236}">
                <a16:creationId xmlns:a16="http://schemas.microsoft.com/office/drawing/2014/main" id="{B863E472-6F2F-4BB6-B7D4-DDAB6449625B}"/>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49DE03F2-CBF8-4F4F-B242-AD7532FBC064}"/>
              </a:ext>
            </a:extLst>
          </p:cNvPr>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1493718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F255A-B387-4F2D-8C04-7218F8003B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B045809A-25D6-442F-88DC-E9827D3587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41809E99-7415-44B7-B2C8-F2E5978082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C16852-1BF2-48A7-A11E-4E9CC5339CB1}"/>
              </a:ext>
            </a:extLst>
          </p:cNvPr>
          <p:cNvSpPr>
            <a:spLocks noGrp="1"/>
          </p:cNvSpPr>
          <p:nvPr>
            <p:ph type="dt" sz="half" idx="10"/>
          </p:nvPr>
        </p:nvSpPr>
        <p:spPr/>
        <p:txBody>
          <a:bodyPr/>
          <a:lstStyle/>
          <a:p>
            <a:fld id="{D35C3DB0-46EE-484F-82C9-B3DD2CEBB368}" type="datetimeFigureOut">
              <a:rPr lang="en-PK" smtClean="0"/>
              <a:t>24/11/2024</a:t>
            </a:fld>
            <a:endParaRPr lang="en-PK"/>
          </a:p>
        </p:txBody>
      </p:sp>
      <p:sp>
        <p:nvSpPr>
          <p:cNvPr id="6" name="Footer Placeholder 5">
            <a:extLst>
              <a:ext uri="{FF2B5EF4-FFF2-40B4-BE49-F238E27FC236}">
                <a16:creationId xmlns:a16="http://schemas.microsoft.com/office/drawing/2014/main" id="{88888D85-E7F4-48D0-BEAF-D61ADBCE271F}"/>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835EFCEF-2492-4457-87D0-725D2CE080AA}"/>
              </a:ext>
            </a:extLst>
          </p:cNvPr>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926302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7699F-9AD6-401B-A577-FBB0462C59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413D1678-71AB-431E-9257-23FFDDF431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37DD00AE-A714-4010-985A-5CE64F925D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DACF24-F728-4E2D-9D4D-01A9A2C2B7F3}"/>
              </a:ext>
            </a:extLst>
          </p:cNvPr>
          <p:cNvSpPr>
            <a:spLocks noGrp="1"/>
          </p:cNvSpPr>
          <p:nvPr>
            <p:ph type="dt" sz="half" idx="10"/>
          </p:nvPr>
        </p:nvSpPr>
        <p:spPr/>
        <p:txBody>
          <a:bodyPr/>
          <a:lstStyle/>
          <a:p>
            <a:fld id="{D35C3DB0-46EE-484F-82C9-B3DD2CEBB368}" type="datetimeFigureOut">
              <a:rPr lang="en-PK" smtClean="0"/>
              <a:t>24/11/2024</a:t>
            </a:fld>
            <a:endParaRPr lang="en-PK"/>
          </a:p>
        </p:txBody>
      </p:sp>
      <p:sp>
        <p:nvSpPr>
          <p:cNvPr id="6" name="Footer Placeholder 5">
            <a:extLst>
              <a:ext uri="{FF2B5EF4-FFF2-40B4-BE49-F238E27FC236}">
                <a16:creationId xmlns:a16="http://schemas.microsoft.com/office/drawing/2014/main" id="{8BFF71BB-2E36-4F89-BAF9-4925A0FB8035}"/>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DB725A8E-47F9-4F2A-9073-F67165FD5C35}"/>
              </a:ext>
            </a:extLst>
          </p:cNvPr>
          <p:cNvSpPr>
            <a:spLocks noGrp="1"/>
          </p:cNvSpPr>
          <p:nvPr>
            <p:ph type="sldNum" sz="quarter" idx="12"/>
          </p:nvPr>
        </p:nvSpPr>
        <p:spPr/>
        <p:txBody>
          <a:bodyPr/>
          <a:lstStyle/>
          <a:p>
            <a:fld id="{C66FC1CA-B63C-4E7B-8B68-013F16BA3C67}" type="slidenum">
              <a:rPr lang="en-PK" smtClean="0"/>
              <a:t>‹#›</a:t>
            </a:fld>
            <a:endParaRPr lang="en-PK"/>
          </a:p>
        </p:txBody>
      </p:sp>
    </p:spTree>
    <p:extLst>
      <p:ext uri="{BB962C8B-B14F-4D97-AF65-F5344CB8AC3E}">
        <p14:creationId xmlns:p14="http://schemas.microsoft.com/office/powerpoint/2010/main" val="30189449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6115E6-1A43-40B2-95E9-5585F941C5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C5BFC7F0-0604-4A47-8904-55A254CD00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3C851DC8-7426-4E48-A42F-3B1EACD27A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5C3DB0-46EE-484F-82C9-B3DD2CEBB368}" type="datetimeFigureOut">
              <a:rPr lang="en-PK" smtClean="0"/>
              <a:t>24/11/2024</a:t>
            </a:fld>
            <a:endParaRPr lang="en-PK"/>
          </a:p>
        </p:txBody>
      </p:sp>
      <p:sp>
        <p:nvSpPr>
          <p:cNvPr id="5" name="Footer Placeholder 4">
            <a:extLst>
              <a:ext uri="{FF2B5EF4-FFF2-40B4-BE49-F238E27FC236}">
                <a16:creationId xmlns:a16="http://schemas.microsoft.com/office/drawing/2014/main" id="{766471C6-CBCC-4888-B27F-3F9A3F22C9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640246E9-1F47-4896-AA04-DE925C645C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6FC1CA-B63C-4E7B-8B68-013F16BA3C67}" type="slidenum">
              <a:rPr lang="en-PK" smtClean="0"/>
              <a:t>‹#›</a:t>
            </a:fld>
            <a:endParaRPr lang="en-PK"/>
          </a:p>
        </p:txBody>
      </p:sp>
    </p:spTree>
    <p:extLst>
      <p:ext uri="{BB962C8B-B14F-4D97-AF65-F5344CB8AC3E}">
        <p14:creationId xmlns:p14="http://schemas.microsoft.com/office/powerpoint/2010/main" val="641427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5C3DB0-46EE-484F-82C9-B3DD2CEBB368}" type="datetimeFigureOut">
              <a:rPr lang="en-PK" smtClean="0"/>
              <a:t>24/11/2024</a:t>
            </a:fld>
            <a:endParaRPr lang="en-PK"/>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66FC1CA-B63C-4E7B-8B68-013F16BA3C67}" type="slidenum">
              <a:rPr lang="en-PK" smtClean="0"/>
              <a:t>‹#›</a:t>
            </a:fld>
            <a:endParaRPr lang="en-PK"/>
          </a:p>
        </p:txBody>
      </p:sp>
    </p:spTree>
    <p:extLst>
      <p:ext uri="{BB962C8B-B14F-4D97-AF65-F5344CB8AC3E}">
        <p14:creationId xmlns:p14="http://schemas.microsoft.com/office/powerpoint/2010/main" val="24597695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5C3DB0-46EE-484F-82C9-B3DD2CEBB368}" type="datetimeFigureOut">
              <a:rPr lang="en-PK" smtClean="0"/>
              <a:t>24/11/2024</a:t>
            </a:fld>
            <a:endParaRPr lang="en-PK"/>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66FC1CA-B63C-4E7B-8B68-013F16BA3C67}" type="slidenum">
              <a:rPr lang="en-PK" smtClean="0"/>
              <a:t>‹#›</a:t>
            </a:fld>
            <a:endParaRPr lang="en-PK"/>
          </a:p>
        </p:txBody>
      </p:sp>
    </p:spTree>
    <p:extLst>
      <p:ext uri="{BB962C8B-B14F-4D97-AF65-F5344CB8AC3E}">
        <p14:creationId xmlns:p14="http://schemas.microsoft.com/office/powerpoint/2010/main" val="348330207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9.xml"/><Relationship Id="rId5" Type="http://schemas.openxmlformats.org/officeDocument/2006/relationships/image" Target="../media/image1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DFA3B-D552-4FEA-8231-6B283FB171E4}"/>
              </a:ext>
            </a:extLst>
          </p:cNvPr>
          <p:cNvSpPr>
            <a:spLocks noGrp="1"/>
          </p:cNvSpPr>
          <p:nvPr>
            <p:ph type="ctrTitle"/>
          </p:nvPr>
        </p:nvSpPr>
        <p:spPr/>
        <p:txBody>
          <a:bodyPr/>
          <a:lstStyle/>
          <a:p>
            <a:r>
              <a:rPr lang="en-US" sz="6000" b="1" dirty="0">
                <a:ln w="18415" cmpd="sng">
                  <a:solidFill>
                    <a:srgbClr val="000000"/>
                  </a:solidFill>
                  <a:prstDash val="solid"/>
                </a:ln>
                <a:solidFill>
                  <a:srgbClr val="000000"/>
                </a:solidFill>
              </a:rPr>
              <a:t>Design of Spur Gears</a:t>
            </a:r>
            <a:endParaRPr lang="en-PK" b="1" dirty="0"/>
          </a:p>
        </p:txBody>
      </p:sp>
    </p:spTree>
    <p:extLst>
      <p:ext uri="{BB962C8B-B14F-4D97-AF65-F5344CB8AC3E}">
        <p14:creationId xmlns:p14="http://schemas.microsoft.com/office/powerpoint/2010/main" val="1008396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sp>
        <p:nvSpPr>
          <p:cNvPr id="2" name="Content Placeholder 1"/>
          <p:cNvSpPr>
            <a:spLocks noGrp="1"/>
          </p:cNvSpPr>
          <p:nvPr>
            <p:ph idx="1"/>
          </p:nvPr>
        </p:nvSpPr>
        <p:spPr>
          <a:xfrm>
            <a:off x="1752600" y="838200"/>
            <a:ext cx="8610600" cy="5791200"/>
          </a:xfrm>
        </p:spPr>
        <p:txBody>
          <a:bodyPr>
            <a:normAutofit/>
          </a:bodyPr>
          <a:lstStyle/>
          <a:p>
            <a:r>
              <a:rPr lang="en-US" dirty="0"/>
              <a:t>When gears are large, the spoked design in Part (a) is often used to save weight. The gear teeth are machined into a relatively thin rim that is held by a set of spokes connecting to the hub.</a:t>
            </a:r>
          </a:p>
          <a:p>
            <a:endParaRPr lang="en-US" dirty="0"/>
          </a:p>
        </p:txBody>
      </p:sp>
      <p:pic>
        <p:nvPicPr>
          <p:cNvPr id="4" name="Picture 3">
            <a:extLst>
              <a:ext uri="{FF2B5EF4-FFF2-40B4-BE49-F238E27FC236}">
                <a16:creationId xmlns:a16="http://schemas.microsoft.com/office/drawing/2014/main" id="{3E9F4169-DAE3-4C41-8FA4-50B80F15F9F6}"/>
              </a:ext>
            </a:extLst>
          </p:cNvPr>
          <p:cNvPicPr>
            <a:picLocks noChangeAspect="1"/>
          </p:cNvPicPr>
          <p:nvPr/>
        </p:nvPicPr>
        <p:blipFill>
          <a:blip r:embed="rId3"/>
          <a:stretch>
            <a:fillRect/>
          </a:stretch>
        </p:blipFill>
        <p:spPr>
          <a:xfrm>
            <a:off x="1524000" y="33337"/>
            <a:ext cx="9144000" cy="4164824"/>
          </a:xfrm>
          <a:prstGeom prst="rect">
            <a:avLst/>
          </a:prstGeom>
        </p:spPr>
      </p:pic>
      <p:pic>
        <p:nvPicPr>
          <p:cNvPr id="7" name="Picture 6">
            <a:extLst>
              <a:ext uri="{FF2B5EF4-FFF2-40B4-BE49-F238E27FC236}">
                <a16:creationId xmlns:a16="http://schemas.microsoft.com/office/drawing/2014/main" id="{B1877F52-E9EC-4559-8EF8-8B85596A2D49}"/>
              </a:ext>
            </a:extLst>
          </p:cNvPr>
          <p:cNvPicPr>
            <a:picLocks noChangeAspect="1"/>
          </p:cNvPicPr>
          <p:nvPr/>
        </p:nvPicPr>
        <p:blipFill>
          <a:blip r:embed="rId4"/>
          <a:stretch>
            <a:fillRect/>
          </a:stretch>
        </p:blipFill>
        <p:spPr>
          <a:xfrm>
            <a:off x="1533525" y="3908539"/>
            <a:ext cx="9144000" cy="2188971"/>
          </a:xfrm>
          <a:prstGeom prst="rect">
            <a:avLst/>
          </a:prstGeom>
        </p:spPr>
      </p:pic>
    </p:spTree>
    <p:extLst>
      <p:ext uri="{BB962C8B-B14F-4D97-AF65-F5344CB8AC3E}">
        <p14:creationId xmlns:p14="http://schemas.microsoft.com/office/powerpoint/2010/main" val="34269939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9144000" cy="990600"/>
          </a:xfrm>
        </p:spPr>
        <p:txBody>
          <a:bodyPr>
            <a:noAutofit/>
          </a:bodyPr>
          <a:lstStyle/>
          <a:p>
            <a:r>
              <a:rPr lang="en-US" sz="3600" dirty="0"/>
              <a:t>Interference Between Mating Spur Gear Teeth</a:t>
            </a:r>
          </a:p>
        </p:txBody>
      </p:sp>
      <p:sp>
        <p:nvSpPr>
          <p:cNvPr id="2" name="Content Placeholder 1"/>
          <p:cNvSpPr>
            <a:spLocks noGrp="1"/>
          </p:cNvSpPr>
          <p:nvPr>
            <p:ph idx="1"/>
          </p:nvPr>
        </p:nvSpPr>
        <p:spPr>
          <a:xfrm>
            <a:off x="1524000" y="1315278"/>
            <a:ext cx="8610600" cy="5791200"/>
          </a:xfrm>
        </p:spPr>
        <p:txBody>
          <a:bodyPr>
            <a:normAutofit/>
          </a:bodyPr>
          <a:lstStyle/>
          <a:p>
            <a:pPr algn="just"/>
            <a:r>
              <a:rPr lang="en-US" sz="2400" dirty="0"/>
              <a:t>For certain combinations of numbers of teeth in a gear pair, there is </a:t>
            </a:r>
            <a:r>
              <a:rPr lang="en-US" sz="2400" b="1" i="1" dirty="0">
                <a:solidFill>
                  <a:srgbClr val="7030A0"/>
                </a:solidFill>
              </a:rPr>
              <a:t>interference</a:t>
            </a:r>
            <a:r>
              <a:rPr lang="en-US" sz="2400" dirty="0"/>
              <a:t> between the tip of the teeth on the pinion and the fillet or root of the teeth on the gear.</a:t>
            </a:r>
          </a:p>
          <a:p>
            <a:pPr algn="just"/>
            <a:r>
              <a:rPr lang="en-US" sz="2400" dirty="0"/>
              <a:t>The probability that interference will occur is greatest when a small pinion drives a large gear, with the worst case being a small pinion driving a rack.</a:t>
            </a:r>
          </a:p>
          <a:p>
            <a:pPr algn="just"/>
            <a:r>
              <a:rPr lang="en-US" sz="2400" dirty="0"/>
              <a:t>A </a:t>
            </a:r>
            <a:r>
              <a:rPr lang="en-US" sz="2400" b="1" i="1" dirty="0"/>
              <a:t>rack</a:t>
            </a:r>
            <a:r>
              <a:rPr lang="en-US" sz="2400" i="1" dirty="0"/>
              <a:t> </a:t>
            </a:r>
            <a:r>
              <a:rPr lang="en-US" sz="2400" dirty="0"/>
              <a:t>is a gear with a straight pitch line; it can be thought of as a gear with an infinite pitch diameter</a:t>
            </a:r>
          </a:p>
        </p:txBody>
      </p:sp>
    </p:spTree>
    <p:extLst>
      <p:ext uri="{BB962C8B-B14F-4D97-AF65-F5344CB8AC3E}">
        <p14:creationId xmlns:p14="http://schemas.microsoft.com/office/powerpoint/2010/main" val="17026120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0"/>
            <a:ext cx="9067800" cy="990600"/>
          </a:xfrm>
        </p:spPr>
        <p:txBody>
          <a:bodyPr>
            <a:noAutofit/>
          </a:bodyPr>
          <a:lstStyle/>
          <a:p>
            <a:r>
              <a:rPr lang="en-US" sz="3600" dirty="0"/>
              <a:t>Interference Between Mating Spur Gear Teeth</a:t>
            </a:r>
          </a:p>
        </p:txBody>
      </p:sp>
      <p:sp>
        <p:nvSpPr>
          <p:cNvPr id="2" name="Content Placeholder 1"/>
          <p:cNvSpPr>
            <a:spLocks noGrp="1"/>
          </p:cNvSpPr>
          <p:nvPr>
            <p:ph idx="1"/>
          </p:nvPr>
        </p:nvSpPr>
        <p:spPr>
          <a:xfrm>
            <a:off x="1608480" y="1249017"/>
            <a:ext cx="8839200" cy="5791200"/>
          </a:xfrm>
        </p:spPr>
        <p:txBody>
          <a:bodyPr>
            <a:normAutofit/>
          </a:bodyPr>
          <a:lstStyle/>
          <a:p>
            <a:pPr algn="just"/>
            <a:r>
              <a:rPr lang="en-US" sz="2400" dirty="0"/>
              <a:t>It is the designer’s responsibility to ensure that interference does not occur in a given application.</a:t>
            </a:r>
          </a:p>
          <a:p>
            <a:pPr algn="just"/>
            <a:r>
              <a:rPr lang="en-US" sz="2400" dirty="0"/>
              <a:t>The surest way to do this is to control the minimum number of teeth in the pinion to the limiting values</a:t>
            </a:r>
          </a:p>
          <a:p>
            <a:endParaRPr lang="en-US" dirty="0"/>
          </a:p>
        </p:txBody>
      </p:sp>
      <p:pic>
        <p:nvPicPr>
          <p:cNvPr id="4" name="Picture 3">
            <a:extLst>
              <a:ext uri="{FF2B5EF4-FFF2-40B4-BE49-F238E27FC236}">
                <a16:creationId xmlns:a16="http://schemas.microsoft.com/office/drawing/2014/main" id="{D4A22813-C205-4922-9BA2-CD2CC019D3D1}"/>
              </a:ext>
            </a:extLst>
          </p:cNvPr>
          <p:cNvPicPr>
            <a:picLocks noChangeAspect="1"/>
          </p:cNvPicPr>
          <p:nvPr/>
        </p:nvPicPr>
        <p:blipFill>
          <a:blip r:embed="rId3"/>
          <a:stretch>
            <a:fillRect/>
          </a:stretch>
        </p:blipFill>
        <p:spPr>
          <a:xfrm>
            <a:off x="1562100" y="3429000"/>
            <a:ext cx="9067800" cy="32615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E25AD4C-0AFE-485D-93BF-7C05CBBF8282}"/>
                  </a:ext>
                </a:extLst>
              </p14:cNvPr>
              <p14:cNvContentPartPr/>
              <p14:nvPr/>
            </p14:nvContentPartPr>
            <p14:xfrm>
              <a:off x="1744320" y="3805920"/>
              <a:ext cx="1266120" cy="32040"/>
            </p14:xfrm>
          </p:contentPart>
        </mc:Choice>
        <mc:Fallback xmlns="">
          <p:pic>
            <p:nvPicPr>
              <p:cNvPr id="5" name="Ink 4">
                <a:extLst>
                  <a:ext uri="{FF2B5EF4-FFF2-40B4-BE49-F238E27FC236}">
                    <a16:creationId xmlns:a16="http://schemas.microsoft.com/office/drawing/2014/main" id="{0E25AD4C-0AFE-485D-93BF-7C05CBBF8282}"/>
                  </a:ext>
                </a:extLst>
              </p:cNvPr>
              <p:cNvPicPr/>
              <p:nvPr/>
            </p:nvPicPr>
            <p:blipFill>
              <a:blip r:embed="rId5"/>
              <a:stretch>
                <a:fillRect/>
              </a:stretch>
            </p:blipFill>
            <p:spPr>
              <a:xfrm>
                <a:off x="1734960" y="3796560"/>
                <a:ext cx="1284840" cy="50760"/>
              </a:xfrm>
              <a:prstGeom prst="rect">
                <a:avLst/>
              </a:prstGeom>
            </p:spPr>
          </p:pic>
        </mc:Fallback>
      </mc:AlternateContent>
    </p:spTree>
    <p:extLst>
      <p:ext uri="{BB962C8B-B14F-4D97-AF65-F5344CB8AC3E}">
        <p14:creationId xmlns:p14="http://schemas.microsoft.com/office/powerpoint/2010/main" val="12131600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DC121-39D6-407F-BDC5-69AA3AFA4EE8}"/>
              </a:ext>
            </a:extLst>
          </p:cNvPr>
          <p:cNvSpPr>
            <a:spLocks noGrp="1"/>
          </p:cNvSpPr>
          <p:nvPr>
            <p:ph type="title"/>
          </p:nvPr>
        </p:nvSpPr>
        <p:spPr>
          <a:xfrm>
            <a:off x="677334" y="609600"/>
            <a:ext cx="8596668" cy="755374"/>
          </a:xfrm>
        </p:spPr>
        <p:txBody>
          <a:bodyPr/>
          <a:lstStyle/>
          <a:p>
            <a:r>
              <a:rPr lang="en-US" dirty="0"/>
              <a:t>Goal of the Chapter</a:t>
            </a:r>
            <a:endParaRPr lang="en-PK" dirty="0"/>
          </a:p>
        </p:txBody>
      </p:sp>
      <p:sp>
        <p:nvSpPr>
          <p:cNvPr id="3" name="Content Placeholder 2">
            <a:extLst>
              <a:ext uri="{FF2B5EF4-FFF2-40B4-BE49-F238E27FC236}">
                <a16:creationId xmlns:a16="http://schemas.microsoft.com/office/drawing/2014/main" id="{AF041C24-D744-4351-B441-C22C08732114}"/>
              </a:ext>
            </a:extLst>
          </p:cNvPr>
          <p:cNvSpPr>
            <a:spLocks noGrp="1"/>
          </p:cNvSpPr>
          <p:nvPr>
            <p:ph idx="1"/>
          </p:nvPr>
        </p:nvSpPr>
        <p:spPr>
          <a:xfrm>
            <a:off x="770098" y="1153424"/>
            <a:ext cx="10520753" cy="3880773"/>
          </a:xfrm>
        </p:spPr>
        <p:txBody>
          <a:bodyPr>
            <a:noAutofit/>
          </a:bodyPr>
          <a:lstStyle/>
          <a:p>
            <a:r>
              <a:rPr lang="en-US" sz="2400" dirty="0"/>
              <a:t>Design spur gears to transmit power from a source such as an electric motor, gasoline engine, fluid power motor, turbine, or other prime mover to a driven machine while changing the speed of the input shaft to some other speed at the output shaft. </a:t>
            </a:r>
          </a:p>
          <a:p>
            <a:r>
              <a:rPr lang="en-US" sz="2400" dirty="0"/>
              <a:t>Most gear-type power transmissions are speed reducers that deliver the power to the driven machine at a lower speed and a higher torque.</a:t>
            </a:r>
          </a:p>
          <a:p>
            <a:r>
              <a:rPr lang="en-US" sz="2400" dirty="0">
                <a:solidFill>
                  <a:srgbClr val="FF0000"/>
                </a:solidFill>
              </a:rPr>
              <a:t>Examples of such transmissions are: </a:t>
            </a:r>
          </a:p>
          <a:p>
            <a:pPr marL="457200" indent="-457200">
              <a:buAutoNum type="arabicPeriod"/>
            </a:pPr>
            <a:r>
              <a:rPr lang="en-US" sz="2400" dirty="0"/>
              <a:t>Electric motor drives through the transmission to a conveyor in a factory. </a:t>
            </a:r>
          </a:p>
          <a:p>
            <a:pPr marL="457200" indent="-457200">
              <a:buAutoNum type="arabicPeriod"/>
            </a:pPr>
            <a:r>
              <a:rPr lang="en-US" sz="2400" dirty="0"/>
              <a:t>Gasoline engine for a vehicle drives through the transmission to the drive wheels. </a:t>
            </a:r>
          </a:p>
          <a:p>
            <a:pPr marL="457200" indent="-457200">
              <a:buAutoNum type="arabicPeriod"/>
            </a:pPr>
            <a:r>
              <a:rPr lang="en-US" sz="2400" dirty="0"/>
              <a:t>Fluid power motor drives through the transmission to a winch on a tractor. </a:t>
            </a:r>
            <a:endParaRPr lang="en-PK" sz="2400" dirty="0"/>
          </a:p>
        </p:txBody>
      </p:sp>
    </p:spTree>
    <p:extLst>
      <p:ext uri="{BB962C8B-B14F-4D97-AF65-F5344CB8AC3E}">
        <p14:creationId xmlns:p14="http://schemas.microsoft.com/office/powerpoint/2010/main" val="232481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639950-AAFB-49B9-A748-3F7FF380707A}"/>
              </a:ext>
            </a:extLst>
          </p:cNvPr>
          <p:cNvSpPr>
            <a:spLocks noGrp="1"/>
          </p:cNvSpPr>
          <p:nvPr>
            <p:ph idx="1"/>
          </p:nvPr>
        </p:nvSpPr>
        <p:spPr>
          <a:xfrm>
            <a:off x="677334" y="1577009"/>
            <a:ext cx="10918318" cy="4464353"/>
          </a:xfrm>
        </p:spPr>
        <p:txBody>
          <a:bodyPr>
            <a:normAutofit/>
          </a:bodyPr>
          <a:lstStyle/>
          <a:p>
            <a:pPr marL="0" indent="0" algn="just">
              <a:buNone/>
            </a:pPr>
            <a:r>
              <a:rPr lang="en-US" sz="2400" dirty="0">
                <a:solidFill>
                  <a:srgbClr val="92D050"/>
                </a:solidFill>
              </a:rPr>
              <a:t>4. </a:t>
            </a:r>
            <a:r>
              <a:rPr lang="en-US" sz="2400" dirty="0"/>
              <a:t>Water turbine drives through the transmission to an electric generator. </a:t>
            </a:r>
          </a:p>
          <a:p>
            <a:pPr marL="0" indent="0" algn="just">
              <a:buNone/>
            </a:pPr>
            <a:r>
              <a:rPr lang="en-US" sz="2400" dirty="0">
                <a:solidFill>
                  <a:srgbClr val="92D050"/>
                </a:solidFill>
              </a:rPr>
              <a:t>5. </a:t>
            </a:r>
            <a:r>
              <a:rPr lang="en-US" sz="2400" dirty="0"/>
              <a:t>Gas turbine (jet) engine drives through the transmission to the rotor of a helicopter. </a:t>
            </a:r>
          </a:p>
          <a:p>
            <a:pPr marL="0" indent="0" algn="just">
              <a:buNone/>
            </a:pPr>
            <a:endParaRPr lang="en-US" sz="2400" dirty="0"/>
          </a:p>
          <a:p>
            <a:pPr marL="0" indent="0" algn="just">
              <a:buNone/>
            </a:pPr>
            <a:r>
              <a:rPr lang="en-US" sz="2400" dirty="0"/>
              <a:t>Although more rare than speed reducers, transmissions may also be used as </a:t>
            </a:r>
            <a:r>
              <a:rPr lang="en-US" sz="2400" dirty="0">
                <a:solidFill>
                  <a:srgbClr val="FF0000"/>
                </a:solidFill>
              </a:rPr>
              <a:t>speed increasers. </a:t>
            </a:r>
          </a:p>
          <a:p>
            <a:pPr marL="0" indent="0" algn="just">
              <a:buNone/>
            </a:pPr>
            <a:r>
              <a:rPr lang="en-US" sz="2400" dirty="0"/>
              <a:t>An important example is a </a:t>
            </a:r>
            <a:r>
              <a:rPr lang="en-US" sz="2400" dirty="0">
                <a:solidFill>
                  <a:srgbClr val="FF0000"/>
                </a:solidFill>
              </a:rPr>
              <a:t>wind turbine </a:t>
            </a:r>
            <a:r>
              <a:rPr lang="en-US" sz="2400" dirty="0"/>
              <a:t>that rotates relative slowly, say 20.0 rpm, and the speed must be increased to 1800 rpm to drive an electric generator.</a:t>
            </a:r>
            <a:endParaRPr lang="en-PK" sz="2400" dirty="0"/>
          </a:p>
        </p:txBody>
      </p:sp>
    </p:spTree>
    <p:extLst>
      <p:ext uri="{BB962C8B-B14F-4D97-AF65-F5344CB8AC3E}">
        <p14:creationId xmlns:p14="http://schemas.microsoft.com/office/powerpoint/2010/main" val="1278379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91B8C-0344-4F6C-9EC4-2AE07F7B37DF}"/>
              </a:ext>
            </a:extLst>
          </p:cNvPr>
          <p:cNvSpPr>
            <a:spLocks noGrp="1"/>
          </p:cNvSpPr>
          <p:nvPr>
            <p:ph type="title"/>
          </p:nvPr>
        </p:nvSpPr>
        <p:spPr>
          <a:xfrm>
            <a:off x="677334" y="609600"/>
            <a:ext cx="8596668" cy="848139"/>
          </a:xfrm>
        </p:spPr>
        <p:txBody>
          <a:bodyPr/>
          <a:lstStyle/>
          <a:p>
            <a:r>
              <a:rPr lang="en-US" dirty="0"/>
              <a:t>You are the Designer</a:t>
            </a:r>
            <a:endParaRPr lang="en-PK" dirty="0"/>
          </a:p>
        </p:txBody>
      </p:sp>
      <p:sp>
        <p:nvSpPr>
          <p:cNvPr id="3" name="Content Placeholder 2">
            <a:extLst>
              <a:ext uri="{FF2B5EF4-FFF2-40B4-BE49-F238E27FC236}">
                <a16:creationId xmlns:a16="http://schemas.microsoft.com/office/drawing/2014/main" id="{921F175C-5506-43E3-B17F-01CD312FB7EB}"/>
              </a:ext>
            </a:extLst>
          </p:cNvPr>
          <p:cNvSpPr>
            <a:spLocks noGrp="1"/>
          </p:cNvSpPr>
          <p:nvPr>
            <p:ph idx="1"/>
          </p:nvPr>
        </p:nvSpPr>
        <p:spPr>
          <a:xfrm>
            <a:off x="571316" y="1457739"/>
            <a:ext cx="10507501" cy="3880773"/>
          </a:xfrm>
        </p:spPr>
        <p:txBody>
          <a:bodyPr>
            <a:normAutofit/>
          </a:bodyPr>
          <a:lstStyle/>
          <a:p>
            <a:r>
              <a:rPr lang="en-US" sz="2400" dirty="0">
                <a:solidFill>
                  <a:srgbClr val="FF0000"/>
                </a:solidFill>
              </a:rPr>
              <a:t>You have already made the design decision that a spur gear type of speed reducer is to be used for a particular application. How do you complete the design of the gears themselves?</a:t>
            </a:r>
          </a:p>
          <a:p>
            <a:endParaRPr lang="en-US" sz="2400" dirty="0">
              <a:solidFill>
                <a:srgbClr val="FF0000"/>
              </a:solidFill>
            </a:endParaRPr>
          </a:p>
          <a:p>
            <a:pPr algn="just"/>
            <a:r>
              <a:rPr lang="en-US" sz="2400" dirty="0"/>
              <a:t> You, as the designer, required to deal with the kinematics of a gear reducer that would take power from the shaft of an electric motor rotating at 1750 rpm and deliver it to a machine that was to operate at approximately 292 rpm. </a:t>
            </a:r>
            <a:endParaRPr lang="en-PK" sz="2400" dirty="0">
              <a:solidFill>
                <a:srgbClr val="FF0000"/>
              </a:solidFill>
            </a:endParaRPr>
          </a:p>
        </p:txBody>
      </p:sp>
    </p:spTree>
    <p:extLst>
      <p:ext uri="{BB962C8B-B14F-4D97-AF65-F5344CB8AC3E}">
        <p14:creationId xmlns:p14="http://schemas.microsoft.com/office/powerpoint/2010/main" val="2498258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8CC7A9-A69F-4C5A-BCAE-74571C0A61AE}"/>
              </a:ext>
            </a:extLst>
          </p:cNvPr>
          <p:cNvSpPr>
            <a:spLocks noGrp="1"/>
          </p:cNvSpPr>
          <p:nvPr>
            <p:ph idx="1"/>
          </p:nvPr>
        </p:nvSpPr>
        <p:spPr>
          <a:xfrm>
            <a:off x="611072" y="437807"/>
            <a:ext cx="10494249" cy="3880773"/>
          </a:xfrm>
        </p:spPr>
        <p:txBody>
          <a:bodyPr>
            <a:noAutofit/>
          </a:bodyPr>
          <a:lstStyle/>
          <a:p>
            <a:pPr algn="just"/>
            <a:r>
              <a:rPr lang="en-US" sz="2400" dirty="0"/>
              <a:t>There you have limited your interest to the decisions that affected </a:t>
            </a:r>
            <a:r>
              <a:rPr lang="en-US" sz="2400" dirty="0">
                <a:solidFill>
                  <a:srgbClr val="FF0000"/>
                </a:solidFill>
              </a:rPr>
              <a:t>motion and the basic geometry of gears.</a:t>
            </a:r>
          </a:p>
          <a:p>
            <a:pPr algn="just"/>
            <a:r>
              <a:rPr lang="en-US" sz="2400" dirty="0"/>
              <a:t>It was decided to use a </a:t>
            </a:r>
            <a:r>
              <a:rPr lang="en-US" sz="2400" dirty="0">
                <a:solidFill>
                  <a:srgbClr val="FF0000"/>
                </a:solidFill>
              </a:rPr>
              <a:t>double reduction gear train </a:t>
            </a:r>
            <a:r>
              <a:rPr lang="en-US" sz="2400" dirty="0"/>
              <a:t>to reduce the speed of rotation of the drive system in two stages using two pairs of gears in series. </a:t>
            </a:r>
          </a:p>
          <a:p>
            <a:pPr algn="just"/>
            <a:r>
              <a:rPr lang="en-US" sz="2400" dirty="0"/>
              <a:t>You have also learned how to specify the </a:t>
            </a:r>
            <a:r>
              <a:rPr lang="en-US" sz="2400" dirty="0">
                <a:solidFill>
                  <a:srgbClr val="FF0000"/>
                </a:solidFill>
              </a:rPr>
              <a:t>layout of the gear train</a:t>
            </a:r>
            <a:r>
              <a:rPr lang="en-US" sz="2400" dirty="0"/>
              <a:t>, along with </a:t>
            </a:r>
            <a:r>
              <a:rPr lang="en-US" sz="2400" dirty="0">
                <a:solidFill>
                  <a:srgbClr val="FF0000"/>
                </a:solidFill>
              </a:rPr>
              <a:t>key design decisions</a:t>
            </a:r>
            <a:r>
              <a:rPr lang="en-US" sz="2400" dirty="0">
                <a:solidFill>
                  <a:srgbClr val="00B0F0"/>
                </a:solidFill>
              </a:rPr>
              <a:t> </a:t>
            </a:r>
            <a:r>
              <a:rPr lang="en-US" sz="2400" dirty="0"/>
              <a:t>such as the </a:t>
            </a:r>
            <a:r>
              <a:rPr lang="en-US" sz="2400" dirty="0">
                <a:solidFill>
                  <a:srgbClr val="00B0F0"/>
                </a:solidFill>
              </a:rPr>
              <a:t>numbers of teeth in all of the gears and the relationships among the diametral pitch, the number of teeth in the gears, the pitch diameters, and the distance between the centers of the shafts that carry those gears</a:t>
            </a:r>
            <a:r>
              <a:rPr lang="en-US" sz="2400" dirty="0"/>
              <a:t>. </a:t>
            </a:r>
          </a:p>
          <a:p>
            <a:pPr algn="just"/>
            <a:r>
              <a:rPr lang="en-US" sz="2400" dirty="0"/>
              <a:t>For a chosen diametral pitch, you learned how to compute the </a:t>
            </a:r>
            <a:r>
              <a:rPr lang="en-US" sz="2400" dirty="0">
                <a:solidFill>
                  <a:srgbClr val="FF0000"/>
                </a:solidFill>
              </a:rPr>
              <a:t>dimensions of key features of the gear teeth </a:t>
            </a:r>
            <a:r>
              <a:rPr lang="en-US" sz="2400" dirty="0"/>
              <a:t>such as the </a:t>
            </a:r>
            <a:r>
              <a:rPr lang="en-US" sz="2400" dirty="0">
                <a:solidFill>
                  <a:srgbClr val="00B0F0"/>
                </a:solidFill>
              </a:rPr>
              <a:t>addendum, dedendum, and tooth width</a:t>
            </a:r>
            <a:r>
              <a:rPr lang="en-US" sz="2400" dirty="0"/>
              <a:t>. </a:t>
            </a:r>
            <a:endParaRPr lang="en-PK" sz="2400" dirty="0"/>
          </a:p>
        </p:txBody>
      </p:sp>
    </p:spTree>
    <p:extLst>
      <p:ext uri="{BB962C8B-B14F-4D97-AF65-F5344CB8AC3E}">
        <p14:creationId xmlns:p14="http://schemas.microsoft.com/office/powerpoint/2010/main" val="2313182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1CEF73-B889-40CC-89FD-58F0811601F4}"/>
              </a:ext>
            </a:extLst>
          </p:cNvPr>
          <p:cNvSpPr>
            <a:spLocks noGrp="1"/>
          </p:cNvSpPr>
          <p:nvPr>
            <p:ph idx="1"/>
          </p:nvPr>
        </p:nvSpPr>
        <p:spPr>
          <a:xfrm>
            <a:off x="677334" y="477079"/>
            <a:ext cx="10905066" cy="5564284"/>
          </a:xfrm>
        </p:spPr>
        <p:txBody>
          <a:bodyPr>
            <a:normAutofit/>
          </a:bodyPr>
          <a:lstStyle/>
          <a:p>
            <a:pPr marL="0" indent="0" algn="just">
              <a:buNone/>
            </a:pPr>
            <a:r>
              <a:rPr lang="en-US" sz="2400" dirty="0"/>
              <a:t>  </a:t>
            </a:r>
            <a:r>
              <a:rPr lang="en-US" sz="2400" dirty="0">
                <a:solidFill>
                  <a:srgbClr val="FF0000"/>
                </a:solidFill>
              </a:rPr>
              <a:t>But the design is not complete until you have specified </a:t>
            </a:r>
          </a:p>
          <a:p>
            <a:pPr marL="0" indent="0" algn="just">
              <a:buNone/>
            </a:pPr>
            <a:r>
              <a:rPr lang="en-US" sz="2400" dirty="0"/>
              <a:t> </a:t>
            </a:r>
          </a:p>
          <a:p>
            <a:pPr algn="just"/>
            <a:r>
              <a:rPr lang="en-US" sz="2400" dirty="0"/>
              <a:t>Material from which the gears are to be made </a:t>
            </a:r>
          </a:p>
          <a:p>
            <a:pPr algn="just"/>
            <a:r>
              <a:rPr lang="en-US" sz="2400" dirty="0"/>
              <a:t>Until you have verified that the gears will withstand the forces exerted on the gears as they transmit power and the corresponding torque. </a:t>
            </a:r>
          </a:p>
          <a:p>
            <a:pPr algn="just"/>
            <a:r>
              <a:rPr lang="en-US" sz="2400" dirty="0"/>
              <a:t>The teeth must not break, and they must have a sufficiently long life to meet the needs of the customer who uses the reducer.</a:t>
            </a:r>
          </a:p>
          <a:p>
            <a:pPr marL="0" indent="0">
              <a:buNone/>
            </a:pPr>
            <a:r>
              <a:rPr lang="en-US" dirty="0"/>
              <a:t> </a:t>
            </a:r>
            <a:endParaRPr lang="en-PK" dirty="0"/>
          </a:p>
        </p:txBody>
      </p:sp>
    </p:spTree>
    <p:extLst>
      <p:ext uri="{BB962C8B-B14F-4D97-AF65-F5344CB8AC3E}">
        <p14:creationId xmlns:p14="http://schemas.microsoft.com/office/powerpoint/2010/main" val="5012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51CC679-69C5-40C1-817E-96C82941FB75}"/>
              </a:ext>
            </a:extLst>
          </p:cNvPr>
          <p:cNvSpPr>
            <a:spLocks noGrp="1"/>
          </p:cNvSpPr>
          <p:nvPr>
            <p:ph idx="1"/>
          </p:nvPr>
        </p:nvSpPr>
        <p:spPr>
          <a:xfrm>
            <a:off x="677334" y="516835"/>
            <a:ext cx="10759292" cy="5524527"/>
          </a:xfrm>
        </p:spPr>
        <p:txBody>
          <a:bodyPr/>
          <a:lstStyle/>
          <a:p>
            <a:pPr marL="0" indent="0" algn="just">
              <a:buNone/>
            </a:pPr>
            <a:r>
              <a:rPr lang="en-US" sz="2400" dirty="0">
                <a:solidFill>
                  <a:srgbClr val="FF0000"/>
                </a:solidFill>
              </a:rPr>
              <a:t>To complete the design, you need more data: </a:t>
            </a:r>
          </a:p>
          <a:p>
            <a:pPr marL="0" indent="0" algn="just">
              <a:buNone/>
            </a:pPr>
            <a:endParaRPr lang="en-US" sz="2400" dirty="0">
              <a:solidFill>
                <a:srgbClr val="FF0000"/>
              </a:solidFill>
            </a:endParaRPr>
          </a:p>
          <a:p>
            <a:pPr algn="just"/>
            <a:r>
              <a:rPr lang="en-US" sz="2400" dirty="0"/>
              <a:t>How much power is to be transmitted?</a:t>
            </a:r>
          </a:p>
          <a:p>
            <a:pPr algn="just"/>
            <a:r>
              <a:rPr lang="en-US" sz="2400" dirty="0"/>
              <a:t> To what kind of machine is the power from the output of the reducer being delivered?</a:t>
            </a:r>
          </a:p>
          <a:p>
            <a:pPr algn="just"/>
            <a:r>
              <a:rPr lang="en-US" sz="2400" dirty="0"/>
              <a:t> How does that affect the design of the gears? </a:t>
            </a:r>
          </a:p>
          <a:p>
            <a:pPr algn="just"/>
            <a:r>
              <a:rPr lang="en-US" sz="2400" dirty="0"/>
              <a:t>What is the anticipated duty cycle for the reducer in terms of the number of hours per day, days per week, and years of life expected? </a:t>
            </a:r>
          </a:p>
          <a:p>
            <a:pPr algn="just"/>
            <a:r>
              <a:rPr lang="en-US" sz="2400" dirty="0"/>
              <a:t>What options do you have for materials that are suitable for gears?</a:t>
            </a:r>
          </a:p>
          <a:p>
            <a:pPr algn="just"/>
            <a:r>
              <a:rPr lang="en-US" sz="2400" dirty="0"/>
              <a:t> Which material will you specify, and what will be its heat treatment?</a:t>
            </a:r>
            <a:endParaRPr lang="en-PK" sz="2400" dirty="0"/>
          </a:p>
          <a:p>
            <a:endParaRPr lang="en-PK" dirty="0"/>
          </a:p>
        </p:txBody>
      </p:sp>
    </p:spTree>
    <p:extLst>
      <p:ext uri="{BB962C8B-B14F-4D97-AF65-F5344CB8AC3E}">
        <p14:creationId xmlns:p14="http://schemas.microsoft.com/office/powerpoint/2010/main" val="4033809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Pitch line speed</a:t>
            </a:r>
          </a:p>
        </p:txBody>
      </p:sp>
      <p:pic>
        <p:nvPicPr>
          <p:cNvPr id="7" name="Picture 6">
            <a:extLst>
              <a:ext uri="{FF2B5EF4-FFF2-40B4-BE49-F238E27FC236}">
                <a16:creationId xmlns:a16="http://schemas.microsoft.com/office/drawing/2014/main" id="{15B55F50-0FE7-4D11-A1F1-3496C6EA94A1}"/>
              </a:ext>
            </a:extLst>
          </p:cNvPr>
          <p:cNvPicPr>
            <a:picLocks noChangeAspect="1"/>
          </p:cNvPicPr>
          <p:nvPr/>
        </p:nvPicPr>
        <p:blipFill>
          <a:blip r:embed="rId3"/>
          <a:stretch>
            <a:fillRect/>
          </a:stretch>
        </p:blipFill>
        <p:spPr>
          <a:xfrm>
            <a:off x="1809750" y="1028700"/>
            <a:ext cx="5516166" cy="1562100"/>
          </a:xfrm>
          <a:prstGeom prst="rect">
            <a:avLst/>
          </a:prstGeom>
        </p:spPr>
      </p:pic>
      <p:pic>
        <p:nvPicPr>
          <p:cNvPr id="9" name="Picture 8">
            <a:extLst>
              <a:ext uri="{FF2B5EF4-FFF2-40B4-BE49-F238E27FC236}">
                <a16:creationId xmlns:a16="http://schemas.microsoft.com/office/drawing/2014/main" id="{3A7BC1EC-D33D-4314-9739-02EE857B13AE}"/>
              </a:ext>
            </a:extLst>
          </p:cNvPr>
          <p:cNvPicPr>
            <a:picLocks noChangeAspect="1"/>
          </p:cNvPicPr>
          <p:nvPr/>
        </p:nvPicPr>
        <p:blipFill>
          <a:blip r:embed="rId4"/>
          <a:stretch>
            <a:fillRect/>
          </a:stretch>
        </p:blipFill>
        <p:spPr>
          <a:xfrm>
            <a:off x="1809750" y="2628900"/>
            <a:ext cx="4953000" cy="990600"/>
          </a:xfrm>
          <a:prstGeom prst="rect">
            <a:avLst/>
          </a:prstGeom>
        </p:spPr>
      </p:pic>
      <p:pic>
        <p:nvPicPr>
          <p:cNvPr id="11" name="Picture 10">
            <a:extLst>
              <a:ext uri="{FF2B5EF4-FFF2-40B4-BE49-F238E27FC236}">
                <a16:creationId xmlns:a16="http://schemas.microsoft.com/office/drawing/2014/main" id="{0BA6DDCF-0603-40C4-ADE8-D89FAAD4D3DF}"/>
              </a:ext>
            </a:extLst>
          </p:cNvPr>
          <p:cNvPicPr>
            <a:picLocks noChangeAspect="1"/>
          </p:cNvPicPr>
          <p:nvPr/>
        </p:nvPicPr>
        <p:blipFill>
          <a:blip r:embed="rId5"/>
          <a:stretch>
            <a:fillRect/>
          </a:stretch>
        </p:blipFill>
        <p:spPr>
          <a:xfrm>
            <a:off x="1952625" y="4076700"/>
            <a:ext cx="6328372" cy="1371600"/>
          </a:xfrm>
          <a:prstGeom prst="rect">
            <a:avLst/>
          </a:prstGeom>
        </p:spPr>
      </p:pic>
    </p:spTree>
    <p:extLst>
      <p:ext uri="{BB962C8B-B14F-4D97-AF65-F5344CB8AC3E}">
        <p14:creationId xmlns:p14="http://schemas.microsoft.com/office/powerpoint/2010/main" val="32723515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Gears</a:t>
            </a:r>
          </a:p>
        </p:txBody>
      </p:sp>
      <p:sp>
        <p:nvSpPr>
          <p:cNvPr id="2" name="Content Placeholder 1"/>
          <p:cNvSpPr>
            <a:spLocks noGrp="1"/>
          </p:cNvSpPr>
          <p:nvPr>
            <p:ph idx="1"/>
          </p:nvPr>
        </p:nvSpPr>
        <p:spPr>
          <a:xfrm>
            <a:off x="1699590" y="1066800"/>
            <a:ext cx="9591261" cy="5791200"/>
          </a:xfrm>
        </p:spPr>
        <p:txBody>
          <a:bodyPr>
            <a:normAutofit/>
          </a:bodyPr>
          <a:lstStyle/>
          <a:p>
            <a:pPr algn="just"/>
            <a:r>
              <a:rPr lang="en-US" sz="2400" dirty="0"/>
              <a:t>Gears are toothed, cylindrical wheels used for transmitting motion and power from one rotating shaft to another.</a:t>
            </a:r>
          </a:p>
          <a:p>
            <a:pPr algn="just"/>
            <a:r>
              <a:rPr lang="en-US" sz="2400" dirty="0"/>
              <a:t>Most gear drives cause a change in the speed of the output gear relative to the input gear.</a:t>
            </a:r>
          </a:p>
          <a:p>
            <a:pPr algn="just"/>
            <a:r>
              <a:rPr lang="en-US" sz="2400" dirty="0"/>
              <a:t>Some of the most common types of gears are </a:t>
            </a:r>
            <a:r>
              <a:rPr lang="en-US" sz="2400" i="1" dirty="0"/>
              <a:t>spur gears</a:t>
            </a:r>
            <a:r>
              <a:rPr lang="en-US" sz="2400" dirty="0"/>
              <a:t>, </a:t>
            </a:r>
            <a:r>
              <a:rPr lang="en-US" sz="2400" i="1" dirty="0"/>
              <a:t>helical gears, bevel gears, and worm/</a:t>
            </a:r>
            <a:r>
              <a:rPr lang="en-US" sz="2400" i="1" dirty="0" err="1"/>
              <a:t>wormgear</a:t>
            </a:r>
            <a:r>
              <a:rPr lang="en-US" sz="2400" i="1" dirty="0"/>
              <a:t> sets.</a:t>
            </a:r>
          </a:p>
          <a:p>
            <a:endParaRPr lang="en-US" dirty="0"/>
          </a:p>
        </p:txBody>
      </p:sp>
    </p:spTree>
    <p:extLst>
      <p:ext uri="{BB962C8B-B14F-4D97-AF65-F5344CB8AC3E}">
        <p14:creationId xmlns:p14="http://schemas.microsoft.com/office/powerpoint/2010/main" val="34990927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709A667-75A2-40E2-8ADD-79C21D903767}"/>
              </a:ext>
            </a:extLst>
          </p:cNvPr>
          <p:cNvPicPr>
            <a:picLocks noGrp="1" noChangeAspect="1"/>
          </p:cNvPicPr>
          <p:nvPr>
            <p:ph idx="1"/>
          </p:nvPr>
        </p:nvPicPr>
        <p:blipFill>
          <a:blip r:embed="rId2"/>
          <a:stretch>
            <a:fillRect/>
          </a:stretch>
        </p:blipFill>
        <p:spPr>
          <a:xfrm>
            <a:off x="974252" y="715618"/>
            <a:ext cx="4908555" cy="834886"/>
          </a:xfrm>
        </p:spPr>
      </p:pic>
      <p:pic>
        <p:nvPicPr>
          <p:cNvPr id="7" name="Picture 6">
            <a:extLst>
              <a:ext uri="{FF2B5EF4-FFF2-40B4-BE49-F238E27FC236}">
                <a16:creationId xmlns:a16="http://schemas.microsoft.com/office/drawing/2014/main" id="{F71C5A6E-E594-441D-9DC6-C6CD392B3173}"/>
              </a:ext>
            </a:extLst>
          </p:cNvPr>
          <p:cNvPicPr>
            <a:picLocks noChangeAspect="1"/>
          </p:cNvPicPr>
          <p:nvPr/>
        </p:nvPicPr>
        <p:blipFill>
          <a:blip r:embed="rId3"/>
          <a:stretch>
            <a:fillRect/>
          </a:stretch>
        </p:blipFill>
        <p:spPr>
          <a:xfrm>
            <a:off x="1037481" y="2189668"/>
            <a:ext cx="4617731" cy="987439"/>
          </a:xfrm>
          <a:prstGeom prst="rect">
            <a:avLst/>
          </a:prstGeom>
        </p:spPr>
      </p:pic>
      <p:pic>
        <p:nvPicPr>
          <p:cNvPr id="9" name="Picture 8">
            <a:extLst>
              <a:ext uri="{FF2B5EF4-FFF2-40B4-BE49-F238E27FC236}">
                <a16:creationId xmlns:a16="http://schemas.microsoft.com/office/drawing/2014/main" id="{B01CA044-92FA-4515-999E-60540DBB1F7D}"/>
              </a:ext>
            </a:extLst>
          </p:cNvPr>
          <p:cNvPicPr>
            <a:picLocks noChangeAspect="1"/>
          </p:cNvPicPr>
          <p:nvPr/>
        </p:nvPicPr>
        <p:blipFill>
          <a:blip r:embed="rId4"/>
          <a:stretch>
            <a:fillRect/>
          </a:stretch>
        </p:blipFill>
        <p:spPr>
          <a:xfrm>
            <a:off x="1082051" y="3816271"/>
            <a:ext cx="4815840" cy="937597"/>
          </a:xfrm>
          <a:prstGeom prst="rect">
            <a:avLst/>
          </a:prstGeom>
        </p:spPr>
      </p:pic>
    </p:spTree>
    <p:extLst>
      <p:ext uri="{BB962C8B-B14F-4D97-AF65-F5344CB8AC3E}">
        <p14:creationId xmlns:p14="http://schemas.microsoft.com/office/powerpoint/2010/main" val="3982475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Forces, Torque and Power</a:t>
            </a:r>
          </a:p>
        </p:txBody>
      </p:sp>
      <p:pic>
        <p:nvPicPr>
          <p:cNvPr id="5" name="Picture 4">
            <a:extLst>
              <a:ext uri="{FF2B5EF4-FFF2-40B4-BE49-F238E27FC236}">
                <a16:creationId xmlns:a16="http://schemas.microsoft.com/office/drawing/2014/main" id="{6E67624D-3191-4B40-B332-29571EEA98CE}"/>
              </a:ext>
            </a:extLst>
          </p:cNvPr>
          <p:cNvPicPr>
            <a:picLocks noChangeAspect="1"/>
          </p:cNvPicPr>
          <p:nvPr/>
        </p:nvPicPr>
        <p:blipFill>
          <a:blip r:embed="rId3"/>
          <a:stretch>
            <a:fillRect/>
          </a:stretch>
        </p:blipFill>
        <p:spPr>
          <a:xfrm>
            <a:off x="1524001" y="741048"/>
            <a:ext cx="5641495" cy="1104901"/>
          </a:xfrm>
          <a:prstGeom prst="rect">
            <a:avLst/>
          </a:prstGeom>
        </p:spPr>
      </p:pic>
      <p:pic>
        <p:nvPicPr>
          <p:cNvPr id="9" name="Picture 8">
            <a:extLst>
              <a:ext uri="{FF2B5EF4-FFF2-40B4-BE49-F238E27FC236}">
                <a16:creationId xmlns:a16="http://schemas.microsoft.com/office/drawing/2014/main" id="{05EF5329-14C0-43E7-9BB3-541933E6723B}"/>
              </a:ext>
            </a:extLst>
          </p:cNvPr>
          <p:cNvPicPr>
            <a:picLocks noChangeAspect="1"/>
          </p:cNvPicPr>
          <p:nvPr/>
        </p:nvPicPr>
        <p:blipFill>
          <a:blip r:embed="rId4"/>
          <a:stretch>
            <a:fillRect/>
          </a:stretch>
        </p:blipFill>
        <p:spPr>
          <a:xfrm>
            <a:off x="1524000" y="1918338"/>
            <a:ext cx="9144000" cy="4939663"/>
          </a:xfrm>
          <a:prstGeom prst="rect">
            <a:avLst/>
          </a:prstGeom>
        </p:spPr>
      </p:pic>
    </p:spTree>
    <p:extLst>
      <p:ext uri="{BB962C8B-B14F-4D97-AF65-F5344CB8AC3E}">
        <p14:creationId xmlns:p14="http://schemas.microsoft.com/office/powerpoint/2010/main" val="27794961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Torque</a:t>
            </a:r>
          </a:p>
        </p:txBody>
      </p:sp>
      <p:sp>
        <p:nvSpPr>
          <p:cNvPr id="2" name="Content Placeholder 1"/>
          <p:cNvSpPr>
            <a:spLocks noGrp="1"/>
          </p:cNvSpPr>
          <p:nvPr>
            <p:ph idx="1"/>
          </p:nvPr>
        </p:nvSpPr>
        <p:spPr>
          <a:xfrm>
            <a:off x="1752600" y="838200"/>
            <a:ext cx="8610600" cy="5791200"/>
          </a:xfrm>
        </p:spPr>
        <p:txBody>
          <a:bodyPr>
            <a:normAutofit/>
          </a:bodyPr>
          <a:lstStyle/>
          <a:p>
            <a:r>
              <a:rPr lang="en-US" sz="2400" dirty="0"/>
              <a:t>It is important to determine the torque in both the input and output shafts using the following equation:</a:t>
            </a:r>
          </a:p>
          <a:p>
            <a:endParaRPr lang="en-US" sz="2400" dirty="0"/>
          </a:p>
          <a:p>
            <a:endParaRPr lang="en-US" dirty="0"/>
          </a:p>
          <a:p>
            <a:endParaRPr lang="en-US" dirty="0"/>
          </a:p>
          <a:p>
            <a:r>
              <a:rPr lang="en-US" dirty="0"/>
              <a:t>The power is transmitted from the input shaft to the pinion through a key. The teeth of the pinion drive the teeth of the gear and thus transmit the power to the gear.</a:t>
            </a:r>
          </a:p>
          <a:p>
            <a:endParaRPr lang="en-US" dirty="0"/>
          </a:p>
        </p:txBody>
      </p:sp>
      <p:pic>
        <p:nvPicPr>
          <p:cNvPr id="5" name="Picture 4">
            <a:extLst>
              <a:ext uri="{FF2B5EF4-FFF2-40B4-BE49-F238E27FC236}">
                <a16:creationId xmlns:a16="http://schemas.microsoft.com/office/drawing/2014/main" id="{E9267F0D-B3D4-491C-942E-3644276334A0}"/>
              </a:ext>
            </a:extLst>
          </p:cNvPr>
          <p:cNvPicPr>
            <a:picLocks noChangeAspect="1"/>
          </p:cNvPicPr>
          <p:nvPr/>
        </p:nvPicPr>
        <p:blipFill>
          <a:blip r:embed="rId3"/>
          <a:stretch>
            <a:fillRect/>
          </a:stretch>
        </p:blipFill>
        <p:spPr>
          <a:xfrm>
            <a:off x="1752600" y="2438400"/>
            <a:ext cx="8610601" cy="1514152"/>
          </a:xfrm>
          <a:prstGeom prst="rect">
            <a:avLst/>
          </a:prstGeom>
        </p:spPr>
      </p:pic>
    </p:spTree>
    <p:extLst>
      <p:ext uri="{BB962C8B-B14F-4D97-AF65-F5344CB8AC3E}">
        <p14:creationId xmlns:p14="http://schemas.microsoft.com/office/powerpoint/2010/main" val="153499378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Torque</a:t>
            </a:r>
          </a:p>
        </p:txBody>
      </p:sp>
      <p:pic>
        <p:nvPicPr>
          <p:cNvPr id="6" name="Content Placeholder 5">
            <a:extLst>
              <a:ext uri="{FF2B5EF4-FFF2-40B4-BE49-F238E27FC236}">
                <a16:creationId xmlns:a16="http://schemas.microsoft.com/office/drawing/2014/main" id="{B7A08D28-D20A-404F-8FDB-30C801D1D189}"/>
              </a:ext>
            </a:extLst>
          </p:cNvPr>
          <p:cNvPicPr>
            <a:picLocks noGrp="1" noChangeAspect="1"/>
          </p:cNvPicPr>
          <p:nvPr>
            <p:ph idx="1"/>
          </p:nvPr>
        </p:nvPicPr>
        <p:blipFill>
          <a:blip r:embed="rId3"/>
          <a:stretch>
            <a:fillRect/>
          </a:stretch>
        </p:blipFill>
        <p:spPr>
          <a:xfrm>
            <a:off x="1714500" y="914401"/>
            <a:ext cx="8763000" cy="5847585"/>
          </a:xfrm>
        </p:spPr>
      </p:pic>
    </p:spTree>
    <p:extLst>
      <p:ext uri="{BB962C8B-B14F-4D97-AF65-F5344CB8AC3E}">
        <p14:creationId xmlns:p14="http://schemas.microsoft.com/office/powerpoint/2010/main" val="13430301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Tangential Force</a:t>
            </a:r>
          </a:p>
        </p:txBody>
      </p:sp>
      <p:pic>
        <p:nvPicPr>
          <p:cNvPr id="7" name="Picture 6">
            <a:extLst>
              <a:ext uri="{FF2B5EF4-FFF2-40B4-BE49-F238E27FC236}">
                <a16:creationId xmlns:a16="http://schemas.microsoft.com/office/drawing/2014/main" id="{658B8973-ED70-4BB6-B02B-6E4E7022643F}"/>
              </a:ext>
            </a:extLst>
          </p:cNvPr>
          <p:cNvPicPr>
            <a:picLocks noChangeAspect="1"/>
          </p:cNvPicPr>
          <p:nvPr/>
        </p:nvPicPr>
        <p:blipFill>
          <a:blip r:embed="rId3"/>
          <a:stretch>
            <a:fillRect/>
          </a:stretch>
        </p:blipFill>
        <p:spPr>
          <a:xfrm>
            <a:off x="1552576" y="1143000"/>
            <a:ext cx="7134225" cy="2690622"/>
          </a:xfrm>
          <a:prstGeom prst="rect">
            <a:avLst/>
          </a:prstGeom>
        </p:spPr>
      </p:pic>
      <p:pic>
        <p:nvPicPr>
          <p:cNvPr id="9" name="Picture 8">
            <a:extLst>
              <a:ext uri="{FF2B5EF4-FFF2-40B4-BE49-F238E27FC236}">
                <a16:creationId xmlns:a16="http://schemas.microsoft.com/office/drawing/2014/main" id="{6857D58B-87FC-483F-B772-FE61F332FF43}"/>
              </a:ext>
            </a:extLst>
          </p:cNvPr>
          <p:cNvPicPr>
            <a:picLocks noChangeAspect="1"/>
          </p:cNvPicPr>
          <p:nvPr/>
        </p:nvPicPr>
        <p:blipFill>
          <a:blip r:embed="rId4"/>
          <a:stretch>
            <a:fillRect/>
          </a:stretch>
        </p:blipFill>
        <p:spPr>
          <a:xfrm>
            <a:off x="1552575" y="3986022"/>
            <a:ext cx="6442294" cy="1881378"/>
          </a:xfrm>
          <a:prstGeom prst="rect">
            <a:avLst/>
          </a:prstGeom>
        </p:spPr>
      </p:pic>
    </p:spTree>
    <p:extLst>
      <p:ext uri="{BB962C8B-B14F-4D97-AF65-F5344CB8AC3E}">
        <p14:creationId xmlns:p14="http://schemas.microsoft.com/office/powerpoint/2010/main" val="23982871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Torque and Forces</a:t>
            </a:r>
          </a:p>
        </p:txBody>
      </p:sp>
      <p:pic>
        <p:nvPicPr>
          <p:cNvPr id="7" name="Picture 6">
            <a:extLst>
              <a:ext uri="{FF2B5EF4-FFF2-40B4-BE49-F238E27FC236}">
                <a16:creationId xmlns:a16="http://schemas.microsoft.com/office/drawing/2014/main" id="{4DEBE813-019E-4417-B4F4-9F3E5C6B4171}"/>
              </a:ext>
            </a:extLst>
          </p:cNvPr>
          <p:cNvPicPr>
            <a:picLocks noChangeAspect="1"/>
          </p:cNvPicPr>
          <p:nvPr/>
        </p:nvPicPr>
        <p:blipFill>
          <a:blip r:embed="rId3"/>
          <a:stretch>
            <a:fillRect/>
          </a:stretch>
        </p:blipFill>
        <p:spPr>
          <a:xfrm>
            <a:off x="1947862" y="1143000"/>
            <a:ext cx="7021804" cy="1981200"/>
          </a:xfrm>
          <a:prstGeom prst="rect">
            <a:avLst/>
          </a:prstGeom>
        </p:spPr>
      </p:pic>
      <p:pic>
        <p:nvPicPr>
          <p:cNvPr id="9" name="Picture 8">
            <a:extLst>
              <a:ext uri="{FF2B5EF4-FFF2-40B4-BE49-F238E27FC236}">
                <a16:creationId xmlns:a16="http://schemas.microsoft.com/office/drawing/2014/main" id="{00BBF990-2E3B-496D-98E7-045268C6DDF6}"/>
              </a:ext>
            </a:extLst>
          </p:cNvPr>
          <p:cNvPicPr>
            <a:picLocks noChangeAspect="1"/>
          </p:cNvPicPr>
          <p:nvPr/>
        </p:nvPicPr>
        <p:blipFill>
          <a:blip r:embed="rId4"/>
          <a:stretch>
            <a:fillRect/>
          </a:stretch>
        </p:blipFill>
        <p:spPr>
          <a:xfrm>
            <a:off x="1924050" y="3276600"/>
            <a:ext cx="5495197" cy="2890838"/>
          </a:xfrm>
          <a:prstGeom prst="rect">
            <a:avLst/>
          </a:prstGeom>
        </p:spPr>
      </p:pic>
    </p:spTree>
    <p:extLst>
      <p:ext uri="{BB962C8B-B14F-4D97-AF65-F5344CB8AC3E}">
        <p14:creationId xmlns:p14="http://schemas.microsoft.com/office/powerpoint/2010/main" val="39196073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Power Flow and Efficiency</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dirty="0"/>
              <a:t>Power losses in gear drives made from spur, helical, and bevel gears depend on the action of each tooth on its mating tooth, a combination of rolling and sliding.</a:t>
            </a:r>
          </a:p>
          <a:p>
            <a:pPr algn="just"/>
            <a:endParaRPr lang="en-US" dirty="0"/>
          </a:p>
        </p:txBody>
      </p:sp>
      <p:pic>
        <p:nvPicPr>
          <p:cNvPr id="5" name="Picture 4">
            <a:extLst>
              <a:ext uri="{FF2B5EF4-FFF2-40B4-BE49-F238E27FC236}">
                <a16:creationId xmlns:a16="http://schemas.microsoft.com/office/drawing/2014/main" id="{0204878D-C3B4-4C31-A74F-0F5E42CA2795}"/>
              </a:ext>
            </a:extLst>
          </p:cNvPr>
          <p:cNvPicPr>
            <a:picLocks noChangeAspect="1"/>
          </p:cNvPicPr>
          <p:nvPr/>
        </p:nvPicPr>
        <p:blipFill>
          <a:blip r:embed="rId3"/>
          <a:stretch>
            <a:fillRect/>
          </a:stretch>
        </p:blipFill>
        <p:spPr>
          <a:xfrm>
            <a:off x="2743200" y="2374140"/>
            <a:ext cx="6248400" cy="4483861"/>
          </a:xfrm>
          <a:prstGeom prst="rect">
            <a:avLst/>
          </a:prstGeom>
        </p:spPr>
      </p:pic>
    </p:spTree>
    <p:extLst>
      <p:ext uri="{BB962C8B-B14F-4D97-AF65-F5344CB8AC3E}">
        <p14:creationId xmlns:p14="http://schemas.microsoft.com/office/powerpoint/2010/main" val="33329761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pic>
        <p:nvPicPr>
          <p:cNvPr id="5" name="Picture 4">
            <a:extLst>
              <a:ext uri="{FF2B5EF4-FFF2-40B4-BE49-F238E27FC236}">
                <a16:creationId xmlns:a16="http://schemas.microsoft.com/office/drawing/2014/main" id="{AB0BDCD5-8218-42ED-A89E-985CFCEE0134}"/>
              </a:ext>
            </a:extLst>
          </p:cNvPr>
          <p:cNvPicPr>
            <a:picLocks noChangeAspect="1"/>
          </p:cNvPicPr>
          <p:nvPr/>
        </p:nvPicPr>
        <p:blipFill>
          <a:blip r:embed="rId3"/>
          <a:stretch>
            <a:fillRect/>
          </a:stretch>
        </p:blipFill>
        <p:spPr>
          <a:xfrm>
            <a:off x="1547812" y="990600"/>
            <a:ext cx="9134498" cy="4495800"/>
          </a:xfrm>
          <a:prstGeom prst="rect">
            <a:avLst/>
          </a:prstGeom>
        </p:spPr>
      </p:pic>
    </p:spTree>
    <p:extLst>
      <p:ext uri="{BB962C8B-B14F-4D97-AF65-F5344CB8AC3E}">
        <p14:creationId xmlns:p14="http://schemas.microsoft.com/office/powerpoint/2010/main" val="29559484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752600" y="838200"/>
            <a:ext cx="9962322" cy="5791200"/>
          </a:xfrm>
        </p:spPr>
        <p:txBody>
          <a:bodyPr>
            <a:normAutofit/>
          </a:bodyPr>
          <a:lstStyle/>
          <a:p>
            <a:pPr marL="0" indent="0" algn="just">
              <a:buNone/>
            </a:pPr>
            <a:r>
              <a:rPr lang="en-US" sz="2400" dirty="0"/>
              <a:t>Gear A is mounted on an electric motor that has a rotational speed of 1500 rpm (CW). Gear A drives a simple gear train consisting of gears B, C, D, and E. Gear A transfers the input power through each gear to the shaft on which it is mounted. The power levels delivered from shafts B, C, D, and E are 3 hp, 8 hp, 3 hp, and 3 hp, respectively. All gears have a diametral pitch of 10 and the following numbers of teeth:</a:t>
            </a:r>
          </a:p>
        </p:txBody>
      </p:sp>
      <p:pic>
        <p:nvPicPr>
          <p:cNvPr id="5" name="Picture 4">
            <a:extLst>
              <a:ext uri="{FF2B5EF4-FFF2-40B4-BE49-F238E27FC236}">
                <a16:creationId xmlns:a16="http://schemas.microsoft.com/office/drawing/2014/main" id="{1B8B2E16-388C-42FE-8F7A-A8A983AA8C81}"/>
              </a:ext>
            </a:extLst>
          </p:cNvPr>
          <p:cNvPicPr>
            <a:picLocks noChangeAspect="1"/>
          </p:cNvPicPr>
          <p:nvPr/>
        </p:nvPicPr>
        <p:blipFill>
          <a:blip r:embed="rId3"/>
          <a:stretch>
            <a:fillRect/>
          </a:stretch>
        </p:blipFill>
        <p:spPr>
          <a:xfrm>
            <a:off x="1981200" y="5419725"/>
            <a:ext cx="8128000" cy="1143000"/>
          </a:xfrm>
          <a:prstGeom prst="rect">
            <a:avLst/>
          </a:prstGeom>
        </p:spPr>
      </p:pic>
    </p:spTree>
    <p:extLst>
      <p:ext uri="{BB962C8B-B14F-4D97-AF65-F5344CB8AC3E}">
        <p14:creationId xmlns:p14="http://schemas.microsoft.com/office/powerpoint/2010/main" val="1782130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Gears</a:t>
            </a:r>
          </a:p>
        </p:txBody>
      </p:sp>
      <p:pic>
        <p:nvPicPr>
          <p:cNvPr id="9" name="Picture 8">
            <a:extLst>
              <a:ext uri="{FF2B5EF4-FFF2-40B4-BE49-F238E27FC236}">
                <a16:creationId xmlns:a16="http://schemas.microsoft.com/office/drawing/2014/main" id="{C19C46F7-1D25-45C0-9102-B5329D13CB35}"/>
              </a:ext>
            </a:extLst>
          </p:cNvPr>
          <p:cNvPicPr>
            <a:picLocks noChangeAspect="1"/>
          </p:cNvPicPr>
          <p:nvPr/>
        </p:nvPicPr>
        <p:blipFill>
          <a:blip r:embed="rId3"/>
          <a:stretch>
            <a:fillRect/>
          </a:stretch>
        </p:blipFill>
        <p:spPr>
          <a:xfrm>
            <a:off x="1652587" y="0"/>
            <a:ext cx="5764696" cy="5334000"/>
          </a:xfrm>
          <a:prstGeom prst="rect">
            <a:avLst/>
          </a:prstGeom>
        </p:spPr>
      </p:pic>
      <p:sp>
        <p:nvSpPr>
          <p:cNvPr id="11" name="TextBox 10">
            <a:extLst>
              <a:ext uri="{FF2B5EF4-FFF2-40B4-BE49-F238E27FC236}">
                <a16:creationId xmlns:a16="http://schemas.microsoft.com/office/drawing/2014/main" id="{EC07E537-9D4A-4901-AF43-79A972C477D1}"/>
              </a:ext>
            </a:extLst>
          </p:cNvPr>
          <p:cNvSpPr txBox="1"/>
          <p:nvPr/>
        </p:nvSpPr>
        <p:spPr>
          <a:xfrm>
            <a:off x="6643274" y="1524000"/>
            <a:ext cx="5084900" cy="5262979"/>
          </a:xfrm>
          <a:prstGeom prst="rect">
            <a:avLst/>
          </a:prstGeom>
          <a:noFill/>
        </p:spPr>
        <p:txBody>
          <a:bodyPr wrap="square">
            <a:spAutoFit/>
          </a:bodyPr>
          <a:lstStyle/>
          <a:p>
            <a:pPr algn="just"/>
            <a:r>
              <a:rPr lang="en-US" sz="2400" dirty="0">
                <a:solidFill>
                  <a:srgbClr val="FF0000"/>
                </a:solidFill>
                <a:latin typeface="TradeGothicLTPro-Light"/>
              </a:rPr>
              <a:t>Determine the following data for the drive system:</a:t>
            </a:r>
          </a:p>
          <a:p>
            <a:pPr algn="just"/>
            <a:endParaRPr lang="en-US" sz="2400" dirty="0">
              <a:solidFill>
                <a:srgbClr val="FF0000"/>
              </a:solidFill>
              <a:latin typeface="TradeGothicLTPro-Light"/>
            </a:endParaRPr>
          </a:p>
          <a:p>
            <a:pPr algn="just"/>
            <a:r>
              <a:rPr lang="en-US" sz="2400" b="1" dirty="0">
                <a:latin typeface="TradeGothicLTPro-Light"/>
              </a:rPr>
              <a:t>a. </a:t>
            </a:r>
            <a:r>
              <a:rPr lang="en-US" sz="2400" dirty="0">
                <a:latin typeface="TradeGothicLTPro-Light"/>
              </a:rPr>
              <a:t>The pitch diameter of each gear</a:t>
            </a:r>
          </a:p>
          <a:p>
            <a:pPr algn="just"/>
            <a:r>
              <a:rPr lang="en-US" sz="2400" b="1" dirty="0">
                <a:latin typeface="TradeGothicLTPro-Light"/>
              </a:rPr>
              <a:t>b.</a:t>
            </a:r>
            <a:r>
              <a:rPr lang="en-US" sz="2400" dirty="0">
                <a:latin typeface="TradeGothicLTPro-Light"/>
              </a:rPr>
              <a:t> The center distance of each gear mesh</a:t>
            </a:r>
          </a:p>
          <a:p>
            <a:pPr algn="just"/>
            <a:r>
              <a:rPr lang="en-US" sz="2400" b="1" dirty="0">
                <a:latin typeface="TradeGothicLTPro-Light"/>
              </a:rPr>
              <a:t>c. </a:t>
            </a:r>
            <a:r>
              <a:rPr lang="en-US" sz="2400" dirty="0">
                <a:latin typeface="TradeGothicLTPro-Light"/>
              </a:rPr>
              <a:t>The rotational speed of each output shaft</a:t>
            </a:r>
          </a:p>
          <a:p>
            <a:pPr algn="just"/>
            <a:r>
              <a:rPr lang="en-US" sz="2400" b="1" dirty="0">
                <a:latin typeface="TradeGothicLTPro-Light"/>
              </a:rPr>
              <a:t>d. </a:t>
            </a:r>
            <a:r>
              <a:rPr lang="en-US" sz="2400" dirty="0">
                <a:latin typeface="TradeGothicLTPro-Light"/>
              </a:rPr>
              <a:t>Neglecting efficiency losses, find the power requirement of the electric motor</a:t>
            </a:r>
          </a:p>
          <a:p>
            <a:pPr algn="just"/>
            <a:r>
              <a:rPr lang="en-US" sz="2400" b="1" dirty="0">
                <a:latin typeface="TradeGothicLTPro-Light"/>
              </a:rPr>
              <a:t>e. </a:t>
            </a:r>
            <a:r>
              <a:rPr lang="en-US" sz="2400" dirty="0">
                <a:latin typeface="TradeGothicLTPro-Light"/>
              </a:rPr>
              <a:t>The torque through each output shaft and the tangential force on the gear teeth</a:t>
            </a:r>
            <a:endParaRPr lang="en-US" sz="2400" dirty="0"/>
          </a:p>
        </p:txBody>
      </p:sp>
    </p:spTree>
    <p:extLst>
      <p:ext uri="{BB962C8B-B14F-4D97-AF65-F5344CB8AC3E}">
        <p14:creationId xmlns:p14="http://schemas.microsoft.com/office/powerpoint/2010/main" val="20838774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sp>
        <p:nvSpPr>
          <p:cNvPr id="2" name="Content Placeholder 1"/>
          <p:cNvSpPr>
            <a:spLocks noGrp="1"/>
          </p:cNvSpPr>
          <p:nvPr>
            <p:ph idx="1"/>
          </p:nvPr>
        </p:nvSpPr>
        <p:spPr>
          <a:xfrm>
            <a:off x="1614487" y="838200"/>
            <a:ext cx="8901113" cy="1981201"/>
          </a:xfrm>
        </p:spPr>
        <p:txBody>
          <a:bodyPr>
            <a:normAutofit/>
          </a:bodyPr>
          <a:lstStyle/>
          <a:p>
            <a:pPr algn="just"/>
            <a:r>
              <a:rPr lang="en-US" sz="2400" i="1" dirty="0"/>
              <a:t>Spur gears </a:t>
            </a:r>
            <a:r>
              <a:rPr lang="en-US" sz="2400" dirty="0"/>
              <a:t>have teeth that are straight and arranged parallel to the axis of the shaft that carries the gear.</a:t>
            </a:r>
          </a:p>
          <a:p>
            <a:pPr algn="just"/>
            <a:r>
              <a:rPr lang="en-US" sz="2400" dirty="0"/>
              <a:t>The curved shape of the faces of the spur gear teeth have a special geometry called an </a:t>
            </a:r>
            <a:r>
              <a:rPr lang="en-US" sz="2400" i="1" dirty="0"/>
              <a:t>involute curve.</a:t>
            </a:r>
            <a:endParaRPr lang="en-US" sz="2400" dirty="0"/>
          </a:p>
        </p:txBody>
      </p:sp>
      <p:pic>
        <p:nvPicPr>
          <p:cNvPr id="1026" name="Picture 2" descr="an image of various types of spur gears">
            <a:extLst>
              <a:ext uri="{FF2B5EF4-FFF2-40B4-BE49-F238E27FC236}">
                <a16:creationId xmlns:a16="http://schemas.microsoft.com/office/drawing/2014/main" id="{3EA32B2E-D96F-49C4-BD8F-D09C0213A55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3415" b="7583"/>
          <a:stretch/>
        </p:blipFill>
        <p:spPr bwMode="auto">
          <a:xfrm>
            <a:off x="3505201" y="2590799"/>
            <a:ext cx="7366147"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59E740-6C21-4CCD-94F9-6AAF519557E3}"/>
              </a:ext>
            </a:extLst>
          </p:cNvPr>
          <p:cNvSpPr txBox="1"/>
          <p:nvPr/>
        </p:nvSpPr>
        <p:spPr>
          <a:xfrm>
            <a:off x="1614486" y="5613737"/>
            <a:ext cx="2424114" cy="1015663"/>
          </a:xfrm>
          <a:prstGeom prst="rect">
            <a:avLst/>
          </a:prstGeom>
          <a:noFill/>
        </p:spPr>
        <p:txBody>
          <a:bodyPr wrap="square">
            <a:spAutoFit/>
          </a:bodyPr>
          <a:lstStyle/>
          <a:p>
            <a:pPr algn="l"/>
            <a:r>
              <a:rPr lang="en-US" sz="2000" dirty="0">
                <a:latin typeface="SabonLTPro-Roman"/>
              </a:rPr>
              <a:t>Note: The shafts</a:t>
            </a:r>
          </a:p>
          <a:p>
            <a:pPr algn="l"/>
            <a:r>
              <a:rPr lang="en-US" sz="2000" dirty="0">
                <a:latin typeface="SabonLTPro-Roman"/>
              </a:rPr>
              <a:t>carrying the gears are parallel.</a:t>
            </a:r>
            <a:endParaRPr lang="en-US" sz="2000" dirty="0"/>
          </a:p>
        </p:txBody>
      </p:sp>
    </p:spTree>
    <p:extLst>
      <p:ext uri="{BB962C8B-B14F-4D97-AF65-F5344CB8AC3E}">
        <p14:creationId xmlns:p14="http://schemas.microsoft.com/office/powerpoint/2010/main" val="5855899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DFEBAD-EFCA-4158-A7D1-75B7D612A771}"/>
              </a:ext>
            </a:extLst>
          </p:cNvPr>
          <p:cNvPicPr>
            <a:picLocks noChangeAspect="1"/>
          </p:cNvPicPr>
          <p:nvPr/>
        </p:nvPicPr>
        <p:blipFill>
          <a:blip r:embed="rId2"/>
          <a:stretch>
            <a:fillRect/>
          </a:stretch>
        </p:blipFill>
        <p:spPr>
          <a:xfrm>
            <a:off x="2286000" y="2374991"/>
            <a:ext cx="7543800" cy="4454434"/>
          </a:xfrm>
          <a:prstGeom prst="rect">
            <a:avLst/>
          </a:prstGeom>
        </p:spPr>
      </p:pic>
    </p:spTree>
    <p:extLst>
      <p:ext uri="{BB962C8B-B14F-4D97-AF65-F5344CB8AC3E}">
        <p14:creationId xmlns:p14="http://schemas.microsoft.com/office/powerpoint/2010/main" val="6708455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629364-1188-4D99-9A5D-794C4A2C0F19}"/>
              </a:ext>
            </a:extLst>
          </p:cNvPr>
          <p:cNvPicPr>
            <a:picLocks noChangeAspect="1"/>
          </p:cNvPicPr>
          <p:nvPr/>
        </p:nvPicPr>
        <p:blipFill>
          <a:blip r:embed="rId2"/>
          <a:stretch>
            <a:fillRect/>
          </a:stretch>
        </p:blipFill>
        <p:spPr>
          <a:xfrm>
            <a:off x="1981200" y="0"/>
            <a:ext cx="6356838" cy="6858000"/>
          </a:xfrm>
          <a:prstGeom prst="rect">
            <a:avLst/>
          </a:prstGeom>
        </p:spPr>
      </p:pic>
    </p:spTree>
    <p:extLst>
      <p:ext uri="{BB962C8B-B14F-4D97-AF65-F5344CB8AC3E}">
        <p14:creationId xmlns:p14="http://schemas.microsoft.com/office/powerpoint/2010/main" val="20570920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50B8AE-F4FF-4E9E-81BF-E9C1721B15DF}"/>
              </a:ext>
            </a:extLst>
          </p:cNvPr>
          <p:cNvPicPr>
            <a:picLocks noChangeAspect="1"/>
          </p:cNvPicPr>
          <p:nvPr/>
        </p:nvPicPr>
        <p:blipFill>
          <a:blip r:embed="rId2"/>
          <a:stretch>
            <a:fillRect/>
          </a:stretch>
        </p:blipFill>
        <p:spPr>
          <a:xfrm>
            <a:off x="1981200" y="0"/>
            <a:ext cx="7467600" cy="6602808"/>
          </a:xfrm>
          <a:prstGeom prst="rect">
            <a:avLst/>
          </a:prstGeom>
        </p:spPr>
      </p:pic>
    </p:spTree>
    <p:extLst>
      <p:ext uri="{BB962C8B-B14F-4D97-AF65-F5344CB8AC3E}">
        <p14:creationId xmlns:p14="http://schemas.microsoft.com/office/powerpoint/2010/main" val="4388268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Stress Analysis for Gears</a:t>
            </a:r>
          </a:p>
        </p:txBody>
      </p:sp>
      <p:sp>
        <p:nvSpPr>
          <p:cNvPr id="2" name="Content Placeholder 1"/>
          <p:cNvSpPr>
            <a:spLocks noGrp="1"/>
          </p:cNvSpPr>
          <p:nvPr>
            <p:ph idx="1"/>
          </p:nvPr>
        </p:nvSpPr>
        <p:spPr>
          <a:xfrm>
            <a:off x="1007165" y="864704"/>
            <a:ext cx="10230677" cy="5791200"/>
          </a:xfrm>
        </p:spPr>
        <p:txBody>
          <a:bodyPr>
            <a:normAutofit/>
          </a:bodyPr>
          <a:lstStyle/>
          <a:p>
            <a:pPr algn="just"/>
            <a:r>
              <a:rPr lang="en-US" sz="2400" dirty="0"/>
              <a:t>Two forms of gear-tooth failure are considered:</a:t>
            </a:r>
          </a:p>
          <a:p>
            <a:pPr marL="514350" indent="-514350" algn="just">
              <a:buFont typeface="+mj-lt"/>
              <a:buAutoNum type="arabicPeriod"/>
            </a:pPr>
            <a:r>
              <a:rPr lang="en-US" sz="2400" dirty="0"/>
              <a:t>A gear tooth acts like a cantilever beam in resisting the force exerted on it by the mating tooth. The point of </a:t>
            </a:r>
            <a:r>
              <a:rPr lang="en-US" sz="2400" b="1" dirty="0"/>
              <a:t>highest tensile bending stress</a:t>
            </a:r>
            <a:r>
              <a:rPr lang="en-US" sz="2400" dirty="0"/>
              <a:t> is at the root of the tooth where the involute curve blends with the fillet.</a:t>
            </a:r>
          </a:p>
          <a:p>
            <a:pPr marL="514350" indent="-514350" algn="just">
              <a:buFont typeface="+mj-lt"/>
              <a:buAutoNum type="arabicPeriod"/>
            </a:pPr>
            <a:r>
              <a:rPr lang="en-US" sz="2400" dirty="0"/>
              <a:t>A second, independent form of failure is the </a:t>
            </a:r>
            <a:r>
              <a:rPr lang="en-US" sz="2400" b="1" dirty="0"/>
              <a:t>pitting </a:t>
            </a:r>
            <a:r>
              <a:rPr lang="en-US" sz="2400" dirty="0"/>
              <a:t>of the surface of the teeth, usually near the pitch line, where high contact stresses occur. </a:t>
            </a:r>
          </a:p>
          <a:p>
            <a:pPr algn="just"/>
            <a:r>
              <a:rPr lang="en-US" sz="2000" i="1" dirty="0"/>
              <a:t>The transfer of force from the driving to the driven tooth theoretically occurs across a line contact because of the action of two convex curves on each other. </a:t>
            </a:r>
          </a:p>
          <a:p>
            <a:pPr algn="just"/>
            <a:r>
              <a:rPr lang="en-US" sz="2000" i="1" dirty="0"/>
              <a:t>Repeated application of these high contact stresses can cause a type of fatigue failure of the surface, resulting in local fractures and an actual loss of material. </a:t>
            </a:r>
          </a:p>
        </p:txBody>
      </p:sp>
    </p:spTree>
    <p:extLst>
      <p:ext uri="{BB962C8B-B14F-4D97-AF65-F5344CB8AC3E}">
        <p14:creationId xmlns:p14="http://schemas.microsoft.com/office/powerpoint/2010/main" val="24681854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CE8E2-2D72-3C15-88E7-103248D445B3}"/>
              </a:ext>
            </a:extLst>
          </p:cNvPr>
          <p:cNvSpPr>
            <a:spLocks noGrp="1"/>
          </p:cNvSpPr>
          <p:nvPr>
            <p:ph type="title"/>
          </p:nvPr>
        </p:nvSpPr>
        <p:spPr/>
        <p:txBody>
          <a:bodyPr/>
          <a:lstStyle/>
          <a:p>
            <a:r>
              <a:rPr lang="en-US" sz="3600" dirty="0"/>
              <a:t>Stress Analysis for Gears</a:t>
            </a:r>
            <a:endParaRPr lang="en-PK" dirty="0"/>
          </a:p>
        </p:txBody>
      </p:sp>
      <p:sp>
        <p:nvSpPr>
          <p:cNvPr id="3" name="Content Placeholder 2">
            <a:extLst>
              <a:ext uri="{FF2B5EF4-FFF2-40B4-BE49-F238E27FC236}">
                <a16:creationId xmlns:a16="http://schemas.microsoft.com/office/drawing/2014/main" id="{5F2FF390-ECA8-D271-1CAE-99080EF93026}"/>
              </a:ext>
            </a:extLst>
          </p:cNvPr>
          <p:cNvSpPr>
            <a:spLocks noGrp="1"/>
          </p:cNvSpPr>
          <p:nvPr>
            <p:ph idx="1"/>
          </p:nvPr>
        </p:nvSpPr>
        <p:spPr/>
        <p:txBody>
          <a:bodyPr/>
          <a:lstStyle/>
          <a:p>
            <a:r>
              <a:rPr lang="en-US" dirty="0"/>
              <a:t>The AGMA has developed a set of allowable bending stress numbers, called sat, which are compared to computed bending stress levels in the tooth to rate the acceptability of a design.</a:t>
            </a:r>
          </a:p>
          <a:p>
            <a:r>
              <a:rPr lang="en-US" dirty="0"/>
              <a:t>The AGMA has developed a set of allowable contact stress numbers, called sac, which are compared to computed contact stress levels in the tooth to rate the acceptability of a design.</a:t>
            </a:r>
            <a:endParaRPr lang="en-PK" dirty="0"/>
          </a:p>
        </p:txBody>
      </p:sp>
    </p:spTree>
    <p:extLst>
      <p:ext uri="{BB962C8B-B14F-4D97-AF65-F5344CB8AC3E}">
        <p14:creationId xmlns:p14="http://schemas.microsoft.com/office/powerpoint/2010/main" val="2826847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Failure in Gears</a:t>
            </a:r>
          </a:p>
        </p:txBody>
      </p:sp>
      <p:sp>
        <p:nvSpPr>
          <p:cNvPr id="2" name="Content Placeholder 1"/>
          <p:cNvSpPr>
            <a:spLocks noGrp="1"/>
          </p:cNvSpPr>
          <p:nvPr>
            <p:ph idx="1"/>
          </p:nvPr>
        </p:nvSpPr>
        <p:spPr>
          <a:xfrm>
            <a:off x="1752599" y="838200"/>
            <a:ext cx="9617765" cy="5791200"/>
          </a:xfrm>
        </p:spPr>
        <p:txBody>
          <a:bodyPr>
            <a:normAutofit/>
          </a:bodyPr>
          <a:lstStyle/>
          <a:p>
            <a:pPr algn="just"/>
            <a:r>
              <a:rPr lang="en-US" sz="2400" dirty="0"/>
              <a:t>Both bending stress and contact stress must be at safe levels in any pair of gears. </a:t>
            </a:r>
          </a:p>
        </p:txBody>
      </p:sp>
      <p:pic>
        <p:nvPicPr>
          <p:cNvPr id="1026" name="Picture 2" descr="Tooth Flank Fracture - Basic Principles and Calculation Model for a  Sub-Surface-Initiated Fatigue Failure Mode of Case-Hardened Gears : Gear  Technology August 2015">
            <a:extLst>
              <a:ext uri="{FF2B5EF4-FFF2-40B4-BE49-F238E27FC236}">
                <a16:creationId xmlns:a16="http://schemas.microsoft.com/office/drawing/2014/main" id="{673CB1A7-DB7D-4E06-A76C-B39005CB11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047875"/>
            <a:ext cx="9246973"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5915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53200" y="0"/>
            <a:ext cx="3657600" cy="990600"/>
          </a:xfrm>
        </p:spPr>
        <p:txBody>
          <a:bodyPr>
            <a:noAutofit/>
          </a:bodyPr>
          <a:lstStyle/>
          <a:p>
            <a:r>
              <a:rPr lang="en-US" sz="4000" dirty="0"/>
              <a:t>Failure in Gears</a:t>
            </a:r>
          </a:p>
        </p:txBody>
      </p:sp>
      <p:pic>
        <p:nvPicPr>
          <p:cNvPr id="2050" name="Picture 2" descr="Sophisticated Software for Solid Gear Design | Modern Machine Shop">
            <a:extLst>
              <a:ext uri="{FF2B5EF4-FFF2-40B4-BE49-F238E27FC236}">
                <a16:creationId xmlns:a16="http://schemas.microsoft.com/office/drawing/2014/main" id="{2109834B-A19F-47CC-B448-BD9FF7FE43E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24000" y="233363"/>
            <a:ext cx="4762500" cy="31718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einauslegung von Verzahnungen: Optimierung der Zahnfedersteifigkeiten">
            <a:extLst>
              <a:ext uri="{FF2B5EF4-FFF2-40B4-BE49-F238E27FC236}">
                <a16:creationId xmlns:a16="http://schemas.microsoft.com/office/drawing/2014/main" id="{0E639248-63FA-4E39-9B56-41F11F6F7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5568" y="3452815"/>
            <a:ext cx="6352433" cy="336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2023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01149" y="0"/>
            <a:ext cx="10323442" cy="6629400"/>
          </a:xfrm>
          <a:solidFill>
            <a:schemeClr val="bg1"/>
          </a:solidFill>
        </p:spPr>
        <p:txBody>
          <a:bodyPr>
            <a:normAutofit/>
          </a:bodyPr>
          <a:lstStyle/>
          <a:p>
            <a:pPr algn="just"/>
            <a:r>
              <a:rPr lang="en-US" sz="2400" dirty="0"/>
              <a:t>The stress analysis of gear teeth is facilitated by consideration of the orthogonal force components, </a:t>
            </a:r>
            <a:r>
              <a:rPr lang="en-US" sz="2400" i="1" dirty="0" err="1"/>
              <a:t>W</a:t>
            </a:r>
            <a:r>
              <a:rPr lang="en-US" sz="2400" i="1" baseline="-25000" dirty="0" err="1"/>
              <a:t>t</a:t>
            </a:r>
            <a:r>
              <a:rPr lang="en-US" sz="2400" i="1" dirty="0"/>
              <a:t> </a:t>
            </a:r>
            <a:r>
              <a:rPr lang="en-US" sz="2400" dirty="0"/>
              <a:t>and </a:t>
            </a:r>
            <a:r>
              <a:rPr lang="en-US" sz="2400" i="1" dirty="0" err="1"/>
              <a:t>W</a:t>
            </a:r>
            <a:r>
              <a:rPr lang="en-US" sz="2400" i="1" baseline="-25000" dirty="0" err="1"/>
              <a:t>r</a:t>
            </a:r>
            <a:r>
              <a:rPr lang="en-US" sz="2400" i="1" dirty="0"/>
              <a:t>.</a:t>
            </a:r>
          </a:p>
          <a:p>
            <a:pPr algn="just"/>
            <a:r>
              <a:rPr lang="en-US" sz="2400" dirty="0"/>
              <a:t>The tangential force, </a:t>
            </a:r>
            <a:r>
              <a:rPr lang="en-US" sz="2400" i="1" dirty="0" err="1"/>
              <a:t>W</a:t>
            </a:r>
            <a:r>
              <a:rPr lang="en-US" sz="2400" i="1" baseline="-25000" dirty="0" err="1"/>
              <a:t>t</a:t>
            </a:r>
            <a:r>
              <a:rPr lang="en-US" sz="2400" dirty="0"/>
              <a:t>, produces a bending moment on the gear tooth similar to that on a cantilever beam.</a:t>
            </a:r>
          </a:p>
          <a:p>
            <a:pPr algn="just"/>
            <a:r>
              <a:rPr lang="en-US" sz="2400" dirty="0"/>
              <a:t>The resulting bending stress is </a:t>
            </a:r>
            <a:r>
              <a:rPr lang="en-US" sz="2400" b="1" dirty="0"/>
              <a:t>maximum</a:t>
            </a:r>
            <a:r>
              <a:rPr lang="en-US" sz="2400" dirty="0"/>
              <a:t> at the base of the tooth in the fillet that joins the involute profile to the bottom of the tooth space.</a:t>
            </a:r>
          </a:p>
        </p:txBody>
      </p:sp>
      <p:pic>
        <p:nvPicPr>
          <p:cNvPr id="3074" name="Picture 2" descr="Main gear fatigue failure modes. | Download Scientific Diagram">
            <a:extLst>
              <a:ext uri="{FF2B5EF4-FFF2-40B4-BE49-F238E27FC236}">
                <a16:creationId xmlns:a16="http://schemas.microsoft.com/office/drawing/2014/main" id="{ACAA21A1-DCC5-4A99-8014-298C875BF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4629" y="4810125"/>
            <a:ext cx="8882743"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2001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C06C8E-3B69-4A65-996C-37BF6D11C35D}"/>
              </a:ext>
            </a:extLst>
          </p:cNvPr>
          <p:cNvPicPr>
            <a:picLocks noChangeAspect="1"/>
          </p:cNvPicPr>
          <p:nvPr/>
        </p:nvPicPr>
        <p:blipFill>
          <a:blip r:embed="rId2"/>
          <a:stretch>
            <a:fillRect/>
          </a:stretch>
        </p:blipFill>
        <p:spPr>
          <a:xfrm>
            <a:off x="2162338" y="0"/>
            <a:ext cx="7867325" cy="6858000"/>
          </a:xfrm>
          <a:prstGeom prst="rect">
            <a:avLst/>
          </a:prstGeom>
        </p:spPr>
      </p:pic>
    </p:spTree>
    <p:extLst>
      <p:ext uri="{BB962C8B-B14F-4D97-AF65-F5344CB8AC3E}">
        <p14:creationId xmlns:p14="http://schemas.microsoft.com/office/powerpoint/2010/main" val="2132919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Lewis Equation for Stress on Gear Tooth</a:t>
            </a:r>
          </a:p>
        </p:txBody>
      </p:sp>
      <p:sp>
        <p:nvSpPr>
          <p:cNvPr id="2" name="Content Placeholder 1"/>
          <p:cNvSpPr>
            <a:spLocks noGrp="1"/>
          </p:cNvSpPr>
          <p:nvPr>
            <p:ph idx="1"/>
          </p:nvPr>
        </p:nvSpPr>
        <p:spPr>
          <a:xfrm>
            <a:off x="1752600" y="838200"/>
            <a:ext cx="9511748" cy="5791200"/>
          </a:xfrm>
        </p:spPr>
        <p:txBody>
          <a:bodyPr>
            <a:normAutofit/>
          </a:bodyPr>
          <a:lstStyle/>
          <a:p>
            <a:pPr algn="just"/>
            <a:endParaRPr lang="en-US" sz="2400" dirty="0"/>
          </a:p>
          <a:p>
            <a:pPr algn="just"/>
            <a:r>
              <a:rPr lang="en-US" sz="2400" dirty="0"/>
              <a:t>Taking the detailed geometry of the tooth into account, Wilfred Lewis developed the equation for the stress at the base of the involute profile, which is now called the </a:t>
            </a:r>
            <a:r>
              <a:rPr lang="en-US" sz="2400" i="1" dirty="0"/>
              <a:t>Lewis equation</a:t>
            </a:r>
            <a:r>
              <a:rPr lang="en-US" sz="2400" dirty="0"/>
              <a:t>:</a:t>
            </a:r>
          </a:p>
        </p:txBody>
      </p:sp>
      <p:pic>
        <p:nvPicPr>
          <p:cNvPr id="9" name="Picture 8">
            <a:extLst>
              <a:ext uri="{FF2B5EF4-FFF2-40B4-BE49-F238E27FC236}">
                <a16:creationId xmlns:a16="http://schemas.microsoft.com/office/drawing/2014/main" id="{B4538AC4-7F2B-406F-A290-CF403C292DBE}"/>
              </a:ext>
            </a:extLst>
          </p:cNvPr>
          <p:cNvPicPr>
            <a:picLocks noChangeAspect="1"/>
          </p:cNvPicPr>
          <p:nvPr/>
        </p:nvPicPr>
        <p:blipFill>
          <a:blip r:embed="rId3"/>
          <a:stretch>
            <a:fillRect/>
          </a:stretch>
        </p:blipFill>
        <p:spPr>
          <a:xfrm>
            <a:off x="1752600" y="2467910"/>
            <a:ext cx="7900711" cy="1938338"/>
          </a:xfrm>
          <a:prstGeom prst="rect">
            <a:avLst/>
          </a:prstGeom>
        </p:spPr>
      </p:pic>
      <p:sp>
        <p:nvSpPr>
          <p:cNvPr id="11" name="TextBox 10">
            <a:extLst>
              <a:ext uri="{FF2B5EF4-FFF2-40B4-BE49-F238E27FC236}">
                <a16:creationId xmlns:a16="http://schemas.microsoft.com/office/drawing/2014/main" id="{8498F7F2-1B71-42CC-B93B-868E4B29FC26}"/>
              </a:ext>
            </a:extLst>
          </p:cNvPr>
          <p:cNvSpPr txBox="1"/>
          <p:nvPr/>
        </p:nvSpPr>
        <p:spPr>
          <a:xfrm>
            <a:off x="1981200" y="5538609"/>
            <a:ext cx="9511747" cy="1200329"/>
          </a:xfrm>
          <a:prstGeom prst="rect">
            <a:avLst/>
          </a:prstGeom>
          <a:noFill/>
        </p:spPr>
        <p:txBody>
          <a:bodyPr wrap="square">
            <a:spAutoFit/>
          </a:bodyPr>
          <a:lstStyle/>
          <a:p>
            <a:pPr marL="457200" indent="-457200" algn="just">
              <a:buFont typeface="Arial" panose="020B0604020202020204" pitchFamily="34" charset="0"/>
              <a:buChar char="•"/>
            </a:pPr>
            <a:r>
              <a:rPr lang="en-US" sz="2400" dirty="0">
                <a:latin typeface="SabonLTPro-Roman"/>
              </a:rPr>
              <a:t>While the theoretical basis for the stress analysis of gear teeth is presented, the Lewis equation must be modified for practical design and analysis.</a:t>
            </a:r>
            <a:endParaRPr lang="en-US" sz="2400" dirty="0"/>
          </a:p>
        </p:txBody>
      </p:sp>
      <p:pic>
        <p:nvPicPr>
          <p:cNvPr id="5" name="Picture 4">
            <a:extLst>
              <a:ext uri="{FF2B5EF4-FFF2-40B4-BE49-F238E27FC236}">
                <a16:creationId xmlns:a16="http://schemas.microsoft.com/office/drawing/2014/main" id="{81B29F33-AE19-0A64-E6BC-21F0CD408C63}"/>
              </a:ext>
            </a:extLst>
          </p:cNvPr>
          <p:cNvPicPr>
            <a:picLocks noChangeAspect="1"/>
          </p:cNvPicPr>
          <p:nvPr/>
        </p:nvPicPr>
        <p:blipFill>
          <a:blip r:embed="rId4"/>
          <a:stretch>
            <a:fillRect/>
          </a:stretch>
        </p:blipFill>
        <p:spPr>
          <a:xfrm>
            <a:off x="7501396" y="3204895"/>
            <a:ext cx="4761029" cy="2312929"/>
          </a:xfrm>
          <a:prstGeom prst="rect">
            <a:avLst/>
          </a:prstGeom>
        </p:spPr>
      </p:pic>
    </p:spTree>
    <p:extLst>
      <p:ext uri="{BB962C8B-B14F-4D97-AF65-F5344CB8AC3E}">
        <p14:creationId xmlns:p14="http://schemas.microsoft.com/office/powerpoint/2010/main" val="19231937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When gears are large, the spoked design in Part (a) is often used to save weight. The gear teeth are machined into a relatively thin rim that is held by a set of spokes connecting to the hub.</a:t>
            </a:r>
          </a:p>
          <a:p>
            <a:endParaRPr lang="en-US" dirty="0"/>
          </a:p>
        </p:txBody>
      </p:sp>
      <p:pic>
        <p:nvPicPr>
          <p:cNvPr id="4" name="Picture 3">
            <a:extLst>
              <a:ext uri="{FF2B5EF4-FFF2-40B4-BE49-F238E27FC236}">
                <a16:creationId xmlns:a16="http://schemas.microsoft.com/office/drawing/2014/main" id="{47947855-1DBD-4A2A-B889-F706AC1B4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28787" y="2667000"/>
            <a:ext cx="8458200" cy="4326650"/>
          </a:xfrm>
          <a:prstGeom prst="rect">
            <a:avLst/>
          </a:prstGeom>
        </p:spPr>
      </p:pic>
    </p:spTree>
    <p:extLst>
      <p:ext uri="{BB962C8B-B14F-4D97-AF65-F5344CB8AC3E}">
        <p14:creationId xmlns:p14="http://schemas.microsoft.com/office/powerpoint/2010/main" val="33996724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Modified Lewis Equation</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Comparing the actual stress at the root with that predicted by the Lewis equation enables us to determine the stress concentration factor, </a:t>
            </a:r>
            <a:r>
              <a:rPr lang="en-US" sz="2400" i="1" dirty="0"/>
              <a:t>K</a:t>
            </a:r>
            <a:r>
              <a:rPr lang="en-US" sz="2400" i="1" baseline="-25000" dirty="0"/>
              <a:t>t</a:t>
            </a:r>
            <a:r>
              <a:rPr lang="en-US" sz="2400" dirty="0"/>
              <a:t>, for the fillet area.</a:t>
            </a:r>
          </a:p>
        </p:txBody>
      </p:sp>
      <p:pic>
        <p:nvPicPr>
          <p:cNvPr id="5" name="Picture 4">
            <a:extLst>
              <a:ext uri="{FF2B5EF4-FFF2-40B4-BE49-F238E27FC236}">
                <a16:creationId xmlns:a16="http://schemas.microsoft.com/office/drawing/2014/main" id="{F9289BAE-E3B2-4F6F-B7EF-CC0361A30DB0}"/>
              </a:ext>
            </a:extLst>
          </p:cNvPr>
          <p:cNvPicPr>
            <a:picLocks noChangeAspect="1"/>
          </p:cNvPicPr>
          <p:nvPr/>
        </p:nvPicPr>
        <p:blipFill>
          <a:blip r:embed="rId3"/>
          <a:stretch>
            <a:fillRect/>
          </a:stretch>
        </p:blipFill>
        <p:spPr>
          <a:xfrm>
            <a:off x="4343400" y="2514600"/>
            <a:ext cx="3276600" cy="1495474"/>
          </a:xfrm>
          <a:prstGeom prst="rect">
            <a:avLst/>
          </a:prstGeom>
        </p:spPr>
      </p:pic>
      <p:sp>
        <p:nvSpPr>
          <p:cNvPr id="7" name="TextBox 6">
            <a:extLst>
              <a:ext uri="{FF2B5EF4-FFF2-40B4-BE49-F238E27FC236}">
                <a16:creationId xmlns:a16="http://schemas.microsoft.com/office/drawing/2014/main" id="{59C2DFB7-2509-42C6-BD66-581FA0BE93E6}"/>
              </a:ext>
            </a:extLst>
          </p:cNvPr>
          <p:cNvSpPr txBox="1"/>
          <p:nvPr/>
        </p:nvSpPr>
        <p:spPr>
          <a:xfrm>
            <a:off x="1752600" y="4248109"/>
            <a:ext cx="9116667" cy="1200329"/>
          </a:xfrm>
          <a:prstGeom prst="rect">
            <a:avLst/>
          </a:prstGeom>
          <a:noFill/>
        </p:spPr>
        <p:txBody>
          <a:bodyPr wrap="square">
            <a:spAutoFit/>
          </a:bodyPr>
          <a:lstStyle/>
          <a:p>
            <a:pPr marL="457200" indent="-457200" algn="just">
              <a:buFont typeface="Arial" panose="020B0604020202020204" pitchFamily="34" charset="0"/>
              <a:buChar char="•"/>
            </a:pPr>
            <a:r>
              <a:rPr lang="en-US" sz="2400" dirty="0">
                <a:latin typeface="SabonLTPro-Roman"/>
              </a:rPr>
              <a:t>The value of the stress concentration factor is dependent </a:t>
            </a:r>
            <a:r>
              <a:rPr lang="en-US" sz="2400" i="1" dirty="0">
                <a:latin typeface="SabonLTPro-Roman"/>
              </a:rPr>
              <a:t>on the form of the tooth, the shape and size of the fillet at the root of the tooth, and the point of application of the force on the tooth.</a:t>
            </a:r>
            <a:endParaRPr lang="en-US" sz="2400" i="1" dirty="0"/>
          </a:p>
        </p:txBody>
      </p:sp>
    </p:spTree>
    <p:extLst>
      <p:ext uri="{BB962C8B-B14F-4D97-AF65-F5344CB8AC3E}">
        <p14:creationId xmlns:p14="http://schemas.microsoft.com/office/powerpoint/2010/main" val="37443547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Modified Lewis Equation</a:t>
            </a:r>
          </a:p>
        </p:txBody>
      </p:sp>
      <p:sp>
        <p:nvSpPr>
          <p:cNvPr id="2" name="Content Placeholder 1"/>
          <p:cNvSpPr>
            <a:spLocks noGrp="1"/>
          </p:cNvSpPr>
          <p:nvPr>
            <p:ph idx="1"/>
          </p:nvPr>
        </p:nvSpPr>
        <p:spPr>
          <a:xfrm>
            <a:off x="1752600" y="838200"/>
            <a:ext cx="9525000" cy="5791200"/>
          </a:xfrm>
        </p:spPr>
        <p:txBody>
          <a:bodyPr>
            <a:normAutofit/>
          </a:bodyPr>
          <a:lstStyle/>
          <a:p>
            <a:pPr algn="just"/>
            <a:r>
              <a:rPr lang="en-US" sz="2400" dirty="0"/>
              <a:t>Lewis form factor, </a:t>
            </a:r>
            <a:r>
              <a:rPr lang="en-US" sz="2400" i="1" dirty="0"/>
              <a:t>Y</a:t>
            </a:r>
            <a:r>
              <a:rPr lang="en-US" sz="2400" dirty="0"/>
              <a:t>, also depends on the tooth geometry. Therefore, the two factors are combined into one term, the </a:t>
            </a:r>
            <a:r>
              <a:rPr lang="en-US" sz="2400" i="1" dirty="0"/>
              <a:t>geometry factor, J, </a:t>
            </a:r>
            <a:r>
              <a:rPr lang="en-US" sz="2400" dirty="0"/>
              <a:t>where </a:t>
            </a:r>
            <a:r>
              <a:rPr lang="en-US" sz="2400" i="1" dirty="0"/>
              <a:t>J </a:t>
            </a:r>
            <a:r>
              <a:rPr lang="en-US" sz="2400" dirty="0"/>
              <a:t>= </a:t>
            </a:r>
            <a:r>
              <a:rPr lang="en-US" sz="2400" i="1" dirty="0"/>
              <a:t>Y</a:t>
            </a:r>
            <a:r>
              <a:rPr lang="en-US" sz="2400" dirty="0"/>
              <a:t>/</a:t>
            </a:r>
            <a:r>
              <a:rPr lang="en-US" sz="2400" i="1" dirty="0"/>
              <a:t>K</a:t>
            </a:r>
            <a:r>
              <a:rPr lang="en-US" sz="2400" i="1" baseline="-25000" dirty="0"/>
              <a:t>t</a:t>
            </a:r>
            <a:r>
              <a:rPr lang="en-US" sz="2400" dirty="0"/>
              <a:t>. </a:t>
            </a:r>
          </a:p>
          <a:p>
            <a:pPr algn="just"/>
            <a:endParaRPr lang="en-US" sz="2400" dirty="0"/>
          </a:p>
          <a:p>
            <a:pPr algn="just"/>
            <a:r>
              <a:rPr lang="en-US" sz="2400" dirty="0"/>
              <a:t>Using the geometry factor, </a:t>
            </a:r>
            <a:r>
              <a:rPr lang="en-US" sz="2400" i="1" dirty="0"/>
              <a:t>J</a:t>
            </a:r>
            <a:r>
              <a:rPr lang="en-US" sz="2400" dirty="0"/>
              <a:t>, in the stress equation gives</a:t>
            </a:r>
          </a:p>
        </p:txBody>
      </p:sp>
      <p:pic>
        <p:nvPicPr>
          <p:cNvPr id="6" name="Picture 5">
            <a:extLst>
              <a:ext uri="{FF2B5EF4-FFF2-40B4-BE49-F238E27FC236}">
                <a16:creationId xmlns:a16="http://schemas.microsoft.com/office/drawing/2014/main" id="{5A34A9BC-F2A5-4544-9C57-1833AA54045D}"/>
              </a:ext>
            </a:extLst>
          </p:cNvPr>
          <p:cNvPicPr>
            <a:picLocks noChangeAspect="1"/>
          </p:cNvPicPr>
          <p:nvPr/>
        </p:nvPicPr>
        <p:blipFill>
          <a:blip r:embed="rId3"/>
          <a:stretch>
            <a:fillRect/>
          </a:stretch>
        </p:blipFill>
        <p:spPr>
          <a:xfrm>
            <a:off x="4038601" y="3886200"/>
            <a:ext cx="3130713" cy="1752600"/>
          </a:xfrm>
          <a:prstGeom prst="rect">
            <a:avLst/>
          </a:prstGeom>
        </p:spPr>
      </p:pic>
    </p:spTree>
    <p:extLst>
      <p:ext uri="{BB962C8B-B14F-4D97-AF65-F5344CB8AC3E}">
        <p14:creationId xmlns:p14="http://schemas.microsoft.com/office/powerpoint/2010/main" val="13406495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481012"/>
          </a:xfrm>
        </p:spPr>
        <p:txBody>
          <a:bodyPr>
            <a:noAutofit/>
          </a:bodyPr>
          <a:lstStyle/>
          <a:p>
            <a:r>
              <a:rPr lang="en-US" sz="4000" dirty="0"/>
              <a:t>Geometry Factor (J) (Fig. 9-10a)</a:t>
            </a:r>
          </a:p>
        </p:txBody>
      </p:sp>
      <p:pic>
        <p:nvPicPr>
          <p:cNvPr id="7" name="Picture 6">
            <a:extLst>
              <a:ext uri="{FF2B5EF4-FFF2-40B4-BE49-F238E27FC236}">
                <a16:creationId xmlns:a16="http://schemas.microsoft.com/office/drawing/2014/main" id="{F85C91CD-37F8-4D0C-8C98-3AEE86B47336}"/>
              </a:ext>
            </a:extLst>
          </p:cNvPr>
          <p:cNvPicPr>
            <a:picLocks noChangeAspect="1"/>
          </p:cNvPicPr>
          <p:nvPr/>
        </p:nvPicPr>
        <p:blipFill>
          <a:blip r:embed="rId3"/>
          <a:stretch>
            <a:fillRect/>
          </a:stretch>
        </p:blipFill>
        <p:spPr>
          <a:xfrm>
            <a:off x="1382760" y="606992"/>
            <a:ext cx="8675641" cy="6251008"/>
          </a:xfrm>
          <a:prstGeom prst="rect">
            <a:avLst/>
          </a:prstGeom>
        </p:spPr>
      </p:pic>
    </p:spTree>
    <p:extLst>
      <p:ext uri="{BB962C8B-B14F-4D97-AF65-F5344CB8AC3E}">
        <p14:creationId xmlns:p14="http://schemas.microsoft.com/office/powerpoint/2010/main" val="29215882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481012"/>
          </a:xfrm>
        </p:spPr>
        <p:txBody>
          <a:bodyPr>
            <a:noAutofit/>
          </a:bodyPr>
          <a:lstStyle/>
          <a:p>
            <a:r>
              <a:rPr lang="en-US" sz="4000" dirty="0"/>
              <a:t>Geometry Factor (J) (Fig. 9-10b)</a:t>
            </a:r>
          </a:p>
        </p:txBody>
      </p:sp>
      <p:pic>
        <p:nvPicPr>
          <p:cNvPr id="4" name="Picture 3">
            <a:extLst>
              <a:ext uri="{FF2B5EF4-FFF2-40B4-BE49-F238E27FC236}">
                <a16:creationId xmlns:a16="http://schemas.microsoft.com/office/drawing/2014/main" id="{80ED715F-B52B-4C64-8A38-64D1AA5473F6}"/>
              </a:ext>
            </a:extLst>
          </p:cNvPr>
          <p:cNvPicPr>
            <a:picLocks noChangeAspect="1"/>
          </p:cNvPicPr>
          <p:nvPr/>
        </p:nvPicPr>
        <p:blipFill>
          <a:blip r:embed="rId3"/>
          <a:stretch>
            <a:fillRect/>
          </a:stretch>
        </p:blipFill>
        <p:spPr>
          <a:xfrm>
            <a:off x="1524000" y="639644"/>
            <a:ext cx="8916537" cy="6218356"/>
          </a:xfrm>
          <a:prstGeom prst="rect">
            <a:avLst/>
          </a:prstGeom>
        </p:spPr>
      </p:pic>
    </p:spTree>
    <p:extLst>
      <p:ext uri="{BB962C8B-B14F-4D97-AF65-F5344CB8AC3E}">
        <p14:creationId xmlns:p14="http://schemas.microsoft.com/office/powerpoint/2010/main" val="21563929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Bending Stress Number (</a:t>
            </a:r>
            <a:r>
              <a:rPr lang="en-US" sz="4000" dirty="0" err="1"/>
              <a:t>s</a:t>
            </a:r>
            <a:r>
              <a:rPr lang="en-US" sz="4000" baseline="-25000" dirty="0" err="1"/>
              <a:t>t</a:t>
            </a:r>
            <a:r>
              <a:rPr lang="en-US" sz="4000" dirty="0"/>
              <a:t>)</a:t>
            </a:r>
          </a:p>
        </p:txBody>
      </p:sp>
      <p:sp>
        <p:nvSpPr>
          <p:cNvPr id="2" name="Content Placeholder 1"/>
          <p:cNvSpPr>
            <a:spLocks noGrp="1"/>
          </p:cNvSpPr>
          <p:nvPr>
            <p:ph idx="1"/>
          </p:nvPr>
        </p:nvSpPr>
        <p:spPr>
          <a:xfrm>
            <a:off x="1169505" y="990600"/>
            <a:ext cx="9498496" cy="5791200"/>
          </a:xfrm>
        </p:spPr>
        <p:txBody>
          <a:bodyPr>
            <a:normAutofit/>
          </a:bodyPr>
          <a:lstStyle/>
          <a:p>
            <a:pPr algn="just"/>
            <a:r>
              <a:rPr lang="en-US" sz="2400" dirty="0"/>
              <a:t>The approach used by the AGMA is to apply a series of additional modifying factors to the bending stress from the modified Lewis equation to compute a value called the </a:t>
            </a:r>
            <a:r>
              <a:rPr lang="en-US" sz="2400" i="1" dirty="0"/>
              <a:t>bending stress number, </a:t>
            </a:r>
            <a:r>
              <a:rPr lang="en-US" sz="2400" i="1" dirty="0" err="1"/>
              <a:t>s</a:t>
            </a:r>
            <a:r>
              <a:rPr lang="en-US" sz="2400" i="1" baseline="-25000" dirty="0" err="1"/>
              <a:t>t</a:t>
            </a:r>
            <a:r>
              <a:rPr lang="en-US" sz="2400" dirty="0" err="1"/>
              <a:t>.</a:t>
            </a:r>
            <a:endParaRPr lang="en-US" sz="2400" dirty="0"/>
          </a:p>
          <a:p>
            <a:pPr algn="just"/>
            <a:r>
              <a:rPr lang="en-US" sz="2400" dirty="0"/>
              <a:t>These factors represent the degree to which the actual loading case differs from the theoretical basis of the Lewis equation.</a:t>
            </a:r>
          </a:p>
          <a:p>
            <a:endParaRPr lang="en-US" dirty="0"/>
          </a:p>
        </p:txBody>
      </p:sp>
    </p:spTree>
    <p:extLst>
      <p:ext uri="{BB962C8B-B14F-4D97-AF65-F5344CB8AC3E}">
        <p14:creationId xmlns:p14="http://schemas.microsoft.com/office/powerpoint/2010/main" val="29929980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Allowable Bending Stress Number</a:t>
            </a:r>
          </a:p>
        </p:txBody>
      </p:sp>
      <p:sp>
        <p:nvSpPr>
          <p:cNvPr id="2" name="Content Placeholder 1"/>
          <p:cNvSpPr>
            <a:spLocks noGrp="1"/>
          </p:cNvSpPr>
          <p:nvPr>
            <p:ph idx="1"/>
          </p:nvPr>
        </p:nvSpPr>
        <p:spPr>
          <a:xfrm>
            <a:off x="1129747" y="990600"/>
            <a:ext cx="10200861" cy="5791200"/>
          </a:xfrm>
        </p:spPr>
        <p:txBody>
          <a:bodyPr>
            <a:normAutofit/>
          </a:bodyPr>
          <a:lstStyle/>
          <a:p>
            <a:pPr algn="just"/>
            <a:r>
              <a:rPr lang="en-US" sz="2400" dirty="0"/>
              <a:t>Then, separately, the allowable bending stress number, </a:t>
            </a:r>
            <a:r>
              <a:rPr lang="en-US" sz="2400" i="1" dirty="0"/>
              <a:t>s</a:t>
            </a:r>
            <a:r>
              <a:rPr lang="en-US" sz="2400" i="1" baseline="-25000" dirty="0"/>
              <a:t>at</a:t>
            </a:r>
            <a:r>
              <a:rPr lang="en-US" sz="2400" dirty="0"/>
              <a:t>, is modified by a series of factors that affect that value when the environment is different from the nominal situation assumed when the values for </a:t>
            </a:r>
            <a:r>
              <a:rPr lang="en-US" sz="2400" i="1" dirty="0"/>
              <a:t>s</a:t>
            </a:r>
            <a:r>
              <a:rPr lang="en-US" sz="2400" i="1" baseline="-25000" dirty="0"/>
              <a:t>at</a:t>
            </a:r>
            <a:r>
              <a:rPr lang="en-US" sz="2400" i="1" dirty="0"/>
              <a:t> </a:t>
            </a:r>
            <a:r>
              <a:rPr lang="en-US" sz="2400" dirty="0"/>
              <a:t>are set.</a:t>
            </a:r>
          </a:p>
          <a:p>
            <a:pPr algn="just"/>
            <a:r>
              <a:rPr lang="en-US" sz="2400" dirty="0"/>
              <a:t>The result here is a better estimate of the real level of the bending strength of the material from which the gear or the pinion is made.</a:t>
            </a:r>
          </a:p>
          <a:p>
            <a:endParaRPr lang="en-US" dirty="0"/>
          </a:p>
        </p:txBody>
      </p:sp>
    </p:spTree>
    <p:extLst>
      <p:ext uri="{BB962C8B-B14F-4D97-AF65-F5344CB8AC3E}">
        <p14:creationId xmlns:p14="http://schemas.microsoft.com/office/powerpoint/2010/main" val="41070527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Bending Stress Number (</a:t>
            </a:r>
            <a:r>
              <a:rPr lang="en-US" sz="4000" dirty="0" err="1"/>
              <a:t>s</a:t>
            </a:r>
            <a:r>
              <a:rPr lang="en-US" sz="4000" baseline="-25000" dirty="0" err="1"/>
              <a:t>t</a:t>
            </a:r>
            <a:r>
              <a:rPr lang="en-US" sz="4000" dirty="0"/>
              <a:t>)</a:t>
            </a:r>
          </a:p>
        </p:txBody>
      </p:sp>
      <p:pic>
        <p:nvPicPr>
          <p:cNvPr id="5" name="Picture 4">
            <a:extLst>
              <a:ext uri="{FF2B5EF4-FFF2-40B4-BE49-F238E27FC236}">
                <a16:creationId xmlns:a16="http://schemas.microsoft.com/office/drawing/2014/main" id="{8BB0E29F-0531-4232-9FFF-FCB400087687}"/>
              </a:ext>
            </a:extLst>
          </p:cNvPr>
          <p:cNvPicPr>
            <a:picLocks noChangeAspect="1"/>
          </p:cNvPicPr>
          <p:nvPr/>
        </p:nvPicPr>
        <p:blipFill>
          <a:blip r:embed="rId3"/>
          <a:stretch>
            <a:fillRect/>
          </a:stretch>
        </p:blipFill>
        <p:spPr>
          <a:xfrm>
            <a:off x="2633663" y="990601"/>
            <a:ext cx="6924675" cy="5800725"/>
          </a:xfrm>
          <a:prstGeom prst="rect">
            <a:avLst/>
          </a:prstGeom>
        </p:spPr>
      </p:pic>
    </p:spTree>
    <p:extLst>
      <p:ext uri="{BB962C8B-B14F-4D97-AF65-F5344CB8AC3E}">
        <p14:creationId xmlns:p14="http://schemas.microsoft.com/office/powerpoint/2010/main" val="3804498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Diametral Pitch, P</a:t>
            </a:r>
            <a:r>
              <a:rPr lang="en-US" sz="4000" baseline="-25000" dirty="0"/>
              <a:t>d</a:t>
            </a:r>
          </a:p>
        </p:txBody>
      </p:sp>
      <p:sp>
        <p:nvSpPr>
          <p:cNvPr id="2" name="Content Placeholder 1"/>
          <p:cNvSpPr>
            <a:spLocks noGrp="1"/>
          </p:cNvSpPr>
          <p:nvPr>
            <p:ph idx="1"/>
          </p:nvPr>
        </p:nvSpPr>
        <p:spPr>
          <a:xfrm>
            <a:off x="1752599" y="838200"/>
            <a:ext cx="9259957" cy="5791200"/>
          </a:xfrm>
        </p:spPr>
        <p:txBody>
          <a:bodyPr>
            <a:normAutofit/>
          </a:bodyPr>
          <a:lstStyle/>
          <a:p>
            <a:pPr algn="just"/>
            <a:r>
              <a:rPr lang="en-US" sz="2400" dirty="0"/>
              <a:t>The diametral pitch is the size of the gear tooth and is related to the number of teeth and the pitch diameter.</a:t>
            </a:r>
          </a:p>
          <a:p>
            <a:pPr algn="just"/>
            <a:r>
              <a:rPr lang="en-US" sz="2400" dirty="0"/>
              <a:t>If the diametral pitch is not given as a specific value in a problem, use Figure 9–11 to select a trial value.</a:t>
            </a:r>
          </a:p>
          <a:p>
            <a:pPr algn="just"/>
            <a:r>
              <a:rPr lang="en-US" sz="2400" dirty="0"/>
              <a:t>Steel that is through hardened to HB 300 is used to generate the graph.</a:t>
            </a:r>
          </a:p>
          <a:p>
            <a:pPr algn="just"/>
            <a:r>
              <a:rPr lang="en-US" sz="2400" dirty="0"/>
              <a:t>Because of the numerous variables involved, the value of </a:t>
            </a:r>
            <a:r>
              <a:rPr lang="en-US" sz="2400" i="1" dirty="0"/>
              <a:t>P</a:t>
            </a:r>
            <a:r>
              <a:rPr lang="en-US" sz="2400" i="1" baseline="-25000" dirty="0"/>
              <a:t>d</a:t>
            </a:r>
            <a:r>
              <a:rPr lang="en-US" sz="2400" i="1" dirty="0"/>
              <a:t> </a:t>
            </a:r>
            <a:r>
              <a:rPr lang="en-US" sz="2400" dirty="0"/>
              <a:t>read from the figure is only an initial target value.</a:t>
            </a:r>
          </a:p>
        </p:txBody>
      </p:sp>
    </p:spTree>
    <p:extLst>
      <p:ext uri="{BB962C8B-B14F-4D97-AF65-F5344CB8AC3E}">
        <p14:creationId xmlns:p14="http://schemas.microsoft.com/office/powerpoint/2010/main" val="15341381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0" y="990600"/>
            <a:ext cx="3733800" cy="5638800"/>
          </a:xfrm>
        </p:spPr>
        <p:txBody>
          <a:bodyPr>
            <a:normAutofit/>
          </a:bodyPr>
          <a:lstStyle/>
          <a:p>
            <a:r>
              <a:rPr lang="en-US" sz="2000" dirty="0"/>
              <a:t>The design power equation is:</a:t>
            </a:r>
          </a:p>
          <a:p>
            <a:endParaRPr lang="en-US" sz="2000" dirty="0"/>
          </a:p>
          <a:p>
            <a:endParaRPr lang="en-US" sz="2000" dirty="0"/>
          </a:p>
          <a:p>
            <a:endParaRPr lang="en-US" sz="2000" dirty="0"/>
          </a:p>
          <a:p>
            <a:r>
              <a:rPr lang="en-US" sz="2000" i="1" dirty="0"/>
              <a:t>Ko </a:t>
            </a:r>
            <a:r>
              <a:rPr lang="en-US" sz="2000" dirty="0"/>
              <a:t>is the overload factor.</a:t>
            </a:r>
          </a:p>
          <a:p>
            <a:r>
              <a:rPr lang="en-US" sz="2000" i="1" dirty="0"/>
              <a:t>P </a:t>
            </a:r>
            <a:r>
              <a:rPr lang="en-US" sz="2000" dirty="0"/>
              <a:t>is the power being transmitted by the gear pair</a:t>
            </a:r>
          </a:p>
          <a:p>
            <a:r>
              <a:rPr lang="en-US" sz="2000" i="1" dirty="0" err="1"/>
              <a:t>P</a:t>
            </a:r>
            <a:r>
              <a:rPr lang="en-US" sz="2000" baseline="-25000" dirty="0" err="1"/>
              <a:t>design</a:t>
            </a:r>
            <a:r>
              <a:rPr lang="en-US" sz="2000" dirty="0"/>
              <a:t> is the power level used for the design of the gear drive system</a:t>
            </a:r>
          </a:p>
        </p:txBody>
      </p:sp>
      <p:pic>
        <p:nvPicPr>
          <p:cNvPr id="5" name="Picture 4">
            <a:extLst>
              <a:ext uri="{FF2B5EF4-FFF2-40B4-BE49-F238E27FC236}">
                <a16:creationId xmlns:a16="http://schemas.microsoft.com/office/drawing/2014/main" id="{998934FF-AE3E-49A1-A610-F43F4075E7FD}"/>
              </a:ext>
            </a:extLst>
          </p:cNvPr>
          <p:cNvPicPr>
            <a:picLocks noChangeAspect="1"/>
          </p:cNvPicPr>
          <p:nvPr/>
        </p:nvPicPr>
        <p:blipFill>
          <a:blip r:embed="rId3"/>
          <a:stretch>
            <a:fillRect/>
          </a:stretch>
        </p:blipFill>
        <p:spPr>
          <a:xfrm>
            <a:off x="5062246" y="23150"/>
            <a:ext cx="5605755" cy="6858000"/>
          </a:xfrm>
          <a:prstGeom prst="rect">
            <a:avLst/>
          </a:prstGeom>
        </p:spPr>
      </p:pic>
      <p:sp>
        <p:nvSpPr>
          <p:cNvPr id="6" name="Title 2">
            <a:extLst>
              <a:ext uri="{FF2B5EF4-FFF2-40B4-BE49-F238E27FC236}">
                <a16:creationId xmlns:a16="http://schemas.microsoft.com/office/drawing/2014/main" id="{19F06851-6A9E-4499-A39A-4265953D72CE}"/>
              </a:ext>
            </a:extLst>
          </p:cNvPr>
          <p:cNvSpPr txBox="1">
            <a:spLocks/>
          </p:cNvSpPr>
          <p:nvPr/>
        </p:nvSpPr>
        <p:spPr>
          <a:xfrm>
            <a:off x="520039" y="34724"/>
            <a:ext cx="4542207" cy="990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lang="en-US" sz="4400" b="1" kern="1200" dirty="0">
                <a:solidFill>
                  <a:schemeClr val="accent5">
                    <a:lumMod val="75000"/>
                  </a:schemeClr>
                </a:solidFill>
                <a:latin typeface="+mj-lt"/>
                <a:ea typeface="+mn-ea"/>
                <a:cs typeface="+mn-cs"/>
              </a:defRPr>
            </a:lvl1pPr>
          </a:lstStyle>
          <a:p>
            <a:r>
              <a:rPr lang="en-US" sz="3600" dirty="0"/>
              <a:t>Diametral Pitch, P</a:t>
            </a:r>
            <a:r>
              <a:rPr lang="en-US" sz="3600" baseline="-25000" dirty="0"/>
              <a:t>d</a:t>
            </a:r>
          </a:p>
        </p:txBody>
      </p:sp>
      <p:pic>
        <p:nvPicPr>
          <p:cNvPr id="8" name="Picture 7">
            <a:extLst>
              <a:ext uri="{FF2B5EF4-FFF2-40B4-BE49-F238E27FC236}">
                <a16:creationId xmlns:a16="http://schemas.microsoft.com/office/drawing/2014/main" id="{5638B2A7-F609-4109-A88C-A702A4DFFBAA}"/>
              </a:ext>
            </a:extLst>
          </p:cNvPr>
          <p:cNvPicPr>
            <a:picLocks noChangeAspect="1"/>
          </p:cNvPicPr>
          <p:nvPr/>
        </p:nvPicPr>
        <p:blipFill>
          <a:blip r:embed="rId4"/>
          <a:stretch>
            <a:fillRect/>
          </a:stretch>
        </p:blipFill>
        <p:spPr>
          <a:xfrm>
            <a:off x="1792867" y="1764196"/>
            <a:ext cx="3000513" cy="990600"/>
          </a:xfrm>
          <a:prstGeom prst="rect">
            <a:avLst/>
          </a:prstGeom>
        </p:spPr>
      </p:pic>
    </p:spTree>
    <p:extLst>
      <p:ext uri="{BB962C8B-B14F-4D97-AF65-F5344CB8AC3E}">
        <p14:creationId xmlns:p14="http://schemas.microsoft.com/office/powerpoint/2010/main" val="262996643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fade">
                                      <p:cBhvr>
                                        <p:cTn id="12" dur="500"/>
                                        <p:tgtEl>
                                          <p:spTgt spid="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Face Width, F</a:t>
            </a:r>
          </a:p>
        </p:txBody>
      </p:sp>
      <p:sp>
        <p:nvSpPr>
          <p:cNvPr id="2" name="Content Placeholder 1"/>
          <p:cNvSpPr>
            <a:spLocks noGrp="1"/>
          </p:cNvSpPr>
          <p:nvPr>
            <p:ph idx="1"/>
          </p:nvPr>
        </p:nvSpPr>
        <p:spPr>
          <a:xfrm>
            <a:off x="1752600" y="838200"/>
            <a:ext cx="8610600" cy="5791200"/>
          </a:xfrm>
        </p:spPr>
        <p:txBody>
          <a:bodyPr>
            <a:normAutofit/>
          </a:bodyPr>
          <a:lstStyle/>
          <a:p>
            <a:r>
              <a:rPr lang="en-US" sz="2400" dirty="0"/>
              <a:t>The face width of the gear tooth should fall within this range:</a:t>
            </a:r>
          </a:p>
          <a:p>
            <a:endParaRPr lang="en-US" sz="2400" dirty="0"/>
          </a:p>
          <a:p>
            <a:endParaRPr lang="en-US" sz="2400" dirty="0"/>
          </a:p>
          <a:p>
            <a:r>
              <a:rPr lang="en-US" sz="2400" dirty="0"/>
              <a:t>The upper limit given tends to minimize alignment problems and ensures reasonable loading across the face.</a:t>
            </a:r>
          </a:p>
          <a:p>
            <a:r>
              <a:rPr lang="en-US" sz="2400" dirty="0"/>
              <a:t>the nominal face width value can be calculated using:</a:t>
            </a:r>
          </a:p>
        </p:txBody>
      </p:sp>
      <p:pic>
        <p:nvPicPr>
          <p:cNvPr id="5" name="Picture 4">
            <a:extLst>
              <a:ext uri="{FF2B5EF4-FFF2-40B4-BE49-F238E27FC236}">
                <a16:creationId xmlns:a16="http://schemas.microsoft.com/office/drawing/2014/main" id="{AE1CBF4E-CF9A-4C84-A2DB-155DA21A43A7}"/>
              </a:ext>
            </a:extLst>
          </p:cNvPr>
          <p:cNvPicPr>
            <a:picLocks noChangeAspect="1"/>
          </p:cNvPicPr>
          <p:nvPr/>
        </p:nvPicPr>
        <p:blipFill>
          <a:blip r:embed="rId3"/>
          <a:stretch>
            <a:fillRect/>
          </a:stretch>
        </p:blipFill>
        <p:spPr>
          <a:xfrm>
            <a:off x="4951999" y="1333499"/>
            <a:ext cx="2228494" cy="1210917"/>
          </a:xfrm>
          <a:prstGeom prst="rect">
            <a:avLst/>
          </a:prstGeom>
        </p:spPr>
      </p:pic>
      <p:pic>
        <p:nvPicPr>
          <p:cNvPr id="7" name="Picture 6">
            <a:extLst>
              <a:ext uri="{FF2B5EF4-FFF2-40B4-BE49-F238E27FC236}">
                <a16:creationId xmlns:a16="http://schemas.microsoft.com/office/drawing/2014/main" id="{807DAC69-FAEE-494D-AD14-E98E519D12EC}"/>
              </a:ext>
            </a:extLst>
          </p:cNvPr>
          <p:cNvPicPr>
            <a:picLocks noChangeAspect="1"/>
          </p:cNvPicPr>
          <p:nvPr/>
        </p:nvPicPr>
        <p:blipFill>
          <a:blip r:embed="rId4"/>
          <a:stretch>
            <a:fillRect/>
          </a:stretch>
        </p:blipFill>
        <p:spPr>
          <a:xfrm>
            <a:off x="4980160" y="4635311"/>
            <a:ext cx="2128838" cy="1384489"/>
          </a:xfrm>
          <a:prstGeom prst="rect">
            <a:avLst/>
          </a:prstGeom>
        </p:spPr>
      </p:pic>
    </p:spTree>
    <p:extLst>
      <p:ext uri="{BB962C8B-B14F-4D97-AF65-F5344CB8AC3E}">
        <p14:creationId xmlns:p14="http://schemas.microsoft.com/office/powerpoint/2010/main" val="4840645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sp>
        <p:nvSpPr>
          <p:cNvPr id="2" name="Content Placeholder 1"/>
          <p:cNvSpPr>
            <a:spLocks noGrp="1"/>
          </p:cNvSpPr>
          <p:nvPr>
            <p:ph idx="1"/>
          </p:nvPr>
        </p:nvSpPr>
        <p:spPr>
          <a:xfrm>
            <a:off x="1752599" y="838200"/>
            <a:ext cx="9458739" cy="5791200"/>
          </a:xfrm>
        </p:spPr>
        <p:txBody>
          <a:bodyPr>
            <a:normAutofit/>
          </a:bodyPr>
          <a:lstStyle/>
          <a:p>
            <a:r>
              <a:rPr lang="en-US" sz="2400" dirty="0"/>
              <a:t>The solid hub design is typical of smaller spur gears. Here the finished bore with a keyway is visible. </a:t>
            </a:r>
          </a:p>
          <a:p>
            <a:r>
              <a:rPr lang="en-US" sz="2400" dirty="0"/>
              <a:t>The set screw over the keyway allows the locking of the key in place after assembly.</a:t>
            </a:r>
          </a:p>
        </p:txBody>
      </p:sp>
      <p:pic>
        <p:nvPicPr>
          <p:cNvPr id="4" name="Picture 3">
            <a:extLst>
              <a:ext uri="{FF2B5EF4-FFF2-40B4-BE49-F238E27FC236}">
                <a16:creationId xmlns:a16="http://schemas.microsoft.com/office/drawing/2014/main" id="{F1C3E2DE-E394-4A80-BF74-B2BF03F0FB6E}"/>
              </a:ext>
            </a:extLst>
          </p:cNvPr>
          <p:cNvPicPr>
            <a:picLocks noChangeAspect="1"/>
          </p:cNvPicPr>
          <p:nvPr/>
        </p:nvPicPr>
        <p:blipFill>
          <a:blip r:embed="rId3"/>
          <a:stretch>
            <a:fillRect/>
          </a:stretch>
        </p:blipFill>
        <p:spPr>
          <a:xfrm>
            <a:off x="1544568" y="3100388"/>
            <a:ext cx="9026665" cy="3490913"/>
          </a:xfrm>
          <a:prstGeom prst="rect">
            <a:avLst/>
          </a:prstGeom>
        </p:spPr>
      </p:pic>
    </p:spTree>
    <p:extLst>
      <p:ext uri="{BB962C8B-B14F-4D97-AF65-F5344CB8AC3E}">
        <p14:creationId xmlns:p14="http://schemas.microsoft.com/office/powerpoint/2010/main" val="35122617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Geometry Factor, J</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Figure 9–10(a) and (b) are used to select the geometry factor, based on the pressure angle  and the number of teeth of the meshing gear set.</a:t>
            </a:r>
          </a:p>
        </p:txBody>
      </p:sp>
    </p:spTree>
    <p:extLst>
      <p:ext uri="{BB962C8B-B14F-4D97-AF65-F5344CB8AC3E}">
        <p14:creationId xmlns:p14="http://schemas.microsoft.com/office/powerpoint/2010/main" val="11377612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Overload Factor, K</a:t>
            </a:r>
            <a:r>
              <a:rPr lang="en-US" sz="4000" baseline="-25000" dirty="0"/>
              <a:t>o</a:t>
            </a:r>
          </a:p>
        </p:txBody>
      </p:sp>
      <p:sp>
        <p:nvSpPr>
          <p:cNvPr id="2" name="Content Placeholder 1"/>
          <p:cNvSpPr>
            <a:spLocks noGrp="1"/>
          </p:cNvSpPr>
          <p:nvPr>
            <p:ph idx="1"/>
          </p:nvPr>
        </p:nvSpPr>
        <p:spPr>
          <a:xfrm>
            <a:off x="1524000" y="838200"/>
            <a:ext cx="9144000" cy="5791200"/>
          </a:xfrm>
        </p:spPr>
        <p:txBody>
          <a:bodyPr>
            <a:normAutofit/>
          </a:bodyPr>
          <a:lstStyle/>
          <a:p>
            <a:pPr marL="0" indent="0" algn="just">
              <a:buNone/>
            </a:pPr>
            <a:r>
              <a:rPr lang="en-US" sz="2400" dirty="0"/>
              <a:t>Overload factors consider the probability that load variations, vibrations, shock, speed changes, and other application-specific conditions may result in peak loads greater than </a:t>
            </a:r>
            <a:r>
              <a:rPr lang="en-US" sz="2400" i="1" dirty="0" err="1"/>
              <a:t>W</a:t>
            </a:r>
            <a:r>
              <a:rPr lang="en-US" sz="2400" i="1" baseline="-25000" dirty="0" err="1"/>
              <a:t>t</a:t>
            </a:r>
            <a:r>
              <a:rPr lang="en-US" sz="2400" i="1" dirty="0"/>
              <a:t> </a:t>
            </a:r>
            <a:r>
              <a:rPr lang="en-US" sz="2400" dirty="0"/>
              <a:t>being applied to the gear teeth during operation.</a:t>
            </a:r>
          </a:p>
        </p:txBody>
      </p:sp>
      <p:pic>
        <p:nvPicPr>
          <p:cNvPr id="5" name="Picture 4">
            <a:extLst>
              <a:ext uri="{FF2B5EF4-FFF2-40B4-BE49-F238E27FC236}">
                <a16:creationId xmlns:a16="http://schemas.microsoft.com/office/drawing/2014/main" id="{D1CA6B1B-E239-4C4B-A206-8C6BF12CDA9B}"/>
              </a:ext>
            </a:extLst>
          </p:cNvPr>
          <p:cNvPicPr>
            <a:picLocks noChangeAspect="1"/>
          </p:cNvPicPr>
          <p:nvPr/>
        </p:nvPicPr>
        <p:blipFill>
          <a:blip r:embed="rId3"/>
          <a:stretch>
            <a:fillRect/>
          </a:stretch>
        </p:blipFill>
        <p:spPr>
          <a:xfrm>
            <a:off x="2667001" y="3429000"/>
            <a:ext cx="7019925" cy="3429000"/>
          </a:xfrm>
          <a:prstGeom prst="rect">
            <a:avLst/>
          </a:prstGeom>
        </p:spPr>
      </p:pic>
    </p:spTree>
    <p:extLst>
      <p:ext uri="{BB962C8B-B14F-4D97-AF65-F5344CB8AC3E}">
        <p14:creationId xmlns:p14="http://schemas.microsoft.com/office/powerpoint/2010/main" val="30895655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Overload Factor, K</a:t>
            </a:r>
            <a:r>
              <a:rPr lang="en-US" sz="4000" baseline="-25000" dirty="0"/>
              <a:t>o</a:t>
            </a:r>
          </a:p>
        </p:txBody>
      </p:sp>
      <p:sp>
        <p:nvSpPr>
          <p:cNvPr id="2" name="Content Placeholder 1"/>
          <p:cNvSpPr>
            <a:spLocks noGrp="1"/>
          </p:cNvSpPr>
          <p:nvPr>
            <p:ph idx="1"/>
          </p:nvPr>
        </p:nvSpPr>
        <p:spPr>
          <a:xfrm>
            <a:off x="1524000" y="838200"/>
            <a:ext cx="9144000" cy="5791200"/>
          </a:xfrm>
        </p:spPr>
        <p:txBody>
          <a:bodyPr>
            <a:normAutofit/>
          </a:bodyPr>
          <a:lstStyle/>
          <a:p>
            <a:pPr marL="0" indent="0" algn="just">
              <a:buNone/>
            </a:pPr>
            <a:r>
              <a:rPr lang="en-US" sz="2400" b="1" dirty="0">
                <a:solidFill>
                  <a:srgbClr val="0070C0"/>
                </a:solidFill>
              </a:rPr>
              <a:t>Power Sources:</a:t>
            </a:r>
          </a:p>
          <a:p>
            <a:pPr algn="just"/>
            <a:r>
              <a:rPr lang="en-US" sz="2400" b="1" i="1" dirty="0"/>
              <a:t>Uniform: </a:t>
            </a:r>
            <a:r>
              <a:rPr lang="en-US" sz="2400" dirty="0"/>
              <a:t>Electric motor or constant-speed gas turbine</a:t>
            </a:r>
          </a:p>
          <a:p>
            <a:pPr algn="just"/>
            <a:r>
              <a:rPr lang="en-US" sz="2400" b="1" i="1" dirty="0"/>
              <a:t>Light shock: </a:t>
            </a:r>
            <a:r>
              <a:rPr lang="en-US" sz="2400" dirty="0"/>
              <a:t>Water turbine, variable-speed drive</a:t>
            </a:r>
          </a:p>
          <a:p>
            <a:pPr algn="just"/>
            <a:r>
              <a:rPr lang="en-US" sz="2400" b="1" i="1" dirty="0"/>
              <a:t>Moderate shock: </a:t>
            </a:r>
            <a:r>
              <a:rPr lang="en-US" sz="2400" dirty="0"/>
              <a:t>Multicylinder engine.</a:t>
            </a:r>
          </a:p>
          <a:p>
            <a:pPr marL="0" indent="0" algn="just">
              <a:buNone/>
            </a:pPr>
            <a:r>
              <a:rPr lang="en-US" sz="2400" b="1" dirty="0">
                <a:solidFill>
                  <a:srgbClr val="0070C0"/>
                </a:solidFill>
              </a:rPr>
              <a:t>Driven machines</a:t>
            </a:r>
          </a:p>
          <a:p>
            <a:pPr algn="just"/>
            <a:r>
              <a:rPr lang="en-US" sz="2400" b="1" i="1" dirty="0"/>
              <a:t>Uniform: </a:t>
            </a:r>
            <a:r>
              <a:rPr lang="en-US" sz="2400" dirty="0"/>
              <a:t>Continuous-duty generator, paper, and film winders.</a:t>
            </a:r>
          </a:p>
          <a:p>
            <a:pPr algn="just"/>
            <a:r>
              <a:rPr lang="en-US" sz="2400" b="1" i="1" dirty="0"/>
              <a:t>Light shock: </a:t>
            </a:r>
            <a:r>
              <a:rPr lang="en-US" sz="2400" dirty="0"/>
              <a:t>Fans and low-speed centrifugal pumps, liquid agitators, variable-duty generators, </a:t>
            </a:r>
            <a:r>
              <a:rPr lang="en-US" sz="2400" dirty="0" err="1"/>
              <a:t>etc</a:t>
            </a:r>
            <a:endParaRPr lang="en-US" sz="2400" dirty="0"/>
          </a:p>
          <a:p>
            <a:pPr algn="just"/>
            <a:r>
              <a:rPr lang="en-US" sz="2400" b="1" i="1" dirty="0"/>
              <a:t>Moderate shock: </a:t>
            </a:r>
            <a:r>
              <a:rPr lang="en-US" sz="2400" dirty="0"/>
              <a:t>High-speed centrifugal pumps, reciprocating pumps and compressors, etc.</a:t>
            </a:r>
          </a:p>
          <a:p>
            <a:pPr algn="just"/>
            <a:r>
              <a:rPr lang="en-US" sz="2400" b="1" i="1" dirty="0"/>
              <a:t>Heavy shock: </a:t>
            </a:r>
            <a:r>
              <a:rPr lang="en-US" sz="2400" dirty="0"/>
              <a:t>Rock crushers, punch press drives, </a:t>
            </a:r>
            <a:r>
              <a:rPr lang="en-US" sz="2400" dirty="0" err="1"/>
              <a:t>pulverizers</a:t>
            </a:r>
            <a:r>
              <a:rPr lang="en-US" sz="2400" dirty="0"/>
              <a:t>, processing mills, tumbling barrels, wood chippers,</a:t>
            </a:r>
            <a:endParaRPr lang="en-US" sz="2400" b="1" dirty="0"/>
          </a:p>
          <a:p>
            <a:endParaRPr lang="en-US" dirty="0"/>
          </a:p>
        </p:txBody>
      </p:sp>
    </p:spTree>
    <p:extLst>
      <p:ext uri="{BB962C8B-B14F-4D97-AF65-F5344CB8AC3E}">
        <p14:creationId xmlns:p14="http://schemas.microsoft.com/office/powerpoint/2010/main" val="113067498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Size Factor, Ks</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The AGMA indicates that the size factor can be taken to be 1.00 for most gears. But for gears with large-size teeth or large face widths, a value greater than 1.00 is recommended.</a:t>
            </a:r>
          </a:p>
          <a:p>
            <a:endParaRPr lang="en-US" dirty="0"/>
          </a:p>
        </p:txBody>
      </p:sp>
      <p:pic>
        <p:nvPicPr>
          <p:cNvPr id="5" name="Picture 4">
            <a:extLst>
              <a:ext uri="{FF2B5EF4-FFF2-40B4-BE49-F238E27FC236}">
                <a16:creationId xmlns:a16="http://schemas.microsoft.com/office/drawing/2014/main" id="{957E6791-6E92-43E1-B33C-971834F08FDD}"/>
              </a:ext>
            </a:extLst>
          </p:cNvPr>
          <p:cNvPicPr>
            <a:picLocks noChangeAspect="1"/>
          </p:cNvPicPr>
          <p:nvPr/>
        </p:nvPicPr>
        <p:blipFill>
          <a:blip r:embed="rId3"/>
          <a:stretch>
            <a:fillRect/>
          </a:stretch>
        </p:blipFill>
        <p:spPr>
          <a:xfrm>
            <a:off x="2481263" y="2905126"/>
            <a:ext cx="7229475" cy="3724275"/>
          </a:xfrm>
          <a:prstGeom prst="rect">
            <a:avLst/>
          </a:prstGeom>
        </p:spPr>
      </p:pic>
    </p:spTree>
    <p:extLst>
      <p:ext uri="{BB962C8B-B14F-4D97-AF65-F5344CB8AC3E}">
        <p14:creationId xmlns:p14="http://schemas.microsoft.com/office/powerpoint/2010/main" val="18009552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Load-Distribution Factor, Km</a:t>
            </a:r>
          </a:p>
        </p:txBody>
      </p:sp>
      <p:sp>
        <p:nvSpPr>
          <p:cNvPr id="2" name="Content Placeholder 1"/>
          <p:cNvSpPr>
            <a:spLocks noGrp="1"/>
          </p:cNvSpPr>
          <p:nvPr>
            <p:ph idx="1"/>
          </p:nvPr>
        </p:nvSpPr>
        <p:spPr>
          <a:xfrm>
            <a:off x="1790700" y="985837"/>
            <a:ext cx="8610600" cy="5791200"/>
          </a:xfrm>
        </p:spPr>
        <p:txBody>
          <a:bodyPr>
            <a:normAutofit lnSpcReduction="10000"/>
          </a:bodyPr>
          <a:lstStyle/>
          <a:p>
            <a:pPr marL="0" indent="0" algn="just">
              <a:buNone/>
            </a:pPr>
            <a:r>
              <a:rPr lang="en-US" sz="2400" dirty="0"/>
              <a:t>The determination of the load-distribution factor is based on many variables in the design of the gears themselves as well as in the shafts, bearings, housings, and the structure in which the gear drive is installed.</a:t>
            </a:r>
          </a:p>
          <a:p>
            <a:pPr marL="0" indent="0" algn="just">
              <a:buNone/>
            </a:pPr>
            <a:r>
              <a:rPr lang="en-US" sz="2400" dirty="0"/>
              <a:t>Any of the following factors can cause misalignment of the teeth on the pinion relative to those on the gear:</a:t>
            </a:r>
          </a:p>
          <a:p>
            <a:pPr marL="514350" indent="-514350" algn="just">
              <a:buFont typeface="+mj-lt"/>
              <a:buAutoNum type="arabicPeriod"/>
            </a:pPr>
            <a:r>
              <a:rPr lang="en-US" sz="2400" dirty="0"/>
              <a:t>Inaccurate gear teeth.</a:t>
            </a:r>
          </a:p>
          <a:p>
            <a:pPr marL="514350" indent="-514350" algn="just">
              <a:buFont typeface="+mj-lt"/>
              <a:buAutoNum type="arabicPeriod"/>
            </a:pPr>
            <a:r>
              <a:rPr lang="en-US" sz="2400" dirty="0"/>
              <a:t>Misalignment of the axes of shafts carrying gears.</a:t>
            </a:r>
          </a:p>
          <a:p>
            <a:pPr marL="514350" indent="-514350" algn="just">
              <a:buFont typeface="+mj-lt"/>
              <a:buAutoNum type="arabicPeriod"/>
            </a:pPr>
            <a:r>
              <a:rPr lang="en-US" sz="2400" dirty="0"/>
              <a:t>Elastic deformations of the gears, shafts, bearings, housings, and support structures.</a:t>
            </a:r>
          </a:p>
          <a:p>
            <a:pPr marL="514350" indent="-514350" algn="just">
              <a:buFont typeface="+mj-lt"/>
              <a:buAutoNum type="arabicPeriod"/>
            </a:pPr>
            <a:r>
              <a:rPr lang="en-US" sz="2400" dirty="0"/>
              <a:t>Clearances between the shafts and the gears, the shafts and the bearings, or the bearings and the housing.</a:t>
            </a:r>
          </a:p>
          <a:p>
            <a:pPr marL="514350" indent="-514350" algn="just">
              <a:buFont typeface="+mj-lt"/>
              <a:buAutoNum type="arabicPeriod"/>
            </a:pPr>
            <a:r>
              <a:rPr lang="en-US" sz="2400" dirty="0"/>
              <a:t>Thermal distortions during operation.</a:t>
            </a:r>
          </a:p>
          <a:p>
            <a:pPr marL="514350" indent="-514350" algn="just">
              <a:buFont typeface="+mj-lt"/>
              <a:buAutoNum type="arabicPeriod"/>
            </a:pPr>
            <a:r>
              <a:rPr lang="en-US" sz="2400" dirty="0"/>
              <a:t>Crowning or end relief of gear teeth</a:t>
            </a:r>
          </a:p>
        </p:txBody>
      </p:sp>
    </p:spTree>
    <p:extLst>
      <p:ext uri="{BB962C8B-B14F-4D97-AF65-F5344CB8AC3E}">
        <p14:creationId xmlns:p14="http://schemas.microsoft.com/office/powerpoint/2010/main" val="32284149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Load-Distribution Factor, Km</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We will use the following equation for computing the value of the load-distribution factor:</a:t>
            </a:r>
          </a:p>
          <a:p>
            <a:endParaRPr lang="en-US" dirty="0"/>
          </a:p>
        </p:txBody>
      </p:sp>
      <p:pic>
        <p:nvPicPr>
          <p:cNvPr id="5" name="Picture 4">
            <a:extLst>
              <a:ext uri="{FF2B5EF4-FFF2-40B4-BE49-F238E27FC236}">
                <a16:creationId xmlns:a16="http://schemas.microsoft.com/office/drawing/2014/main" id="{6C84AC12-A276-46F1-8444-D62883F7A419}"/>
              </a:ext>
            </a:extLst>
          </p:cNvPr>
          <p:cNvPicPr>
            <a:picLocks noChangeAspect="1"/>
          </p:cNvPicPr>
          <p:nvPr/>
        </p:nvPicPr>
        <p:blipFill>
          <a:blip r:embed="rId3"/>
          <a:stretch>
            <a:fillRect/>
          </a:stretch>
        </p:blipFill>
        <p:spPr>
          <a:xfrm>
            <a:off x="3481388" y="2143126"/>
            <a:ext cx="5229225" cy="1590675"/>
          </a:xfrm>
          <a:prstGeom prst="rect">
            <a:avLst/>
          </a:prstGeom>
        </p:spPr>
      </p:pic>
    </p:spTree>
    <p:extLst>
      <p:ext uri="{BB962C8B-B14F-4D97-AF65-F5344CB8AC3E}">
        <p14:creationId xmlns:p14="http://schemas.microsoft.com/office/powerpoint/2010/main" val="27895358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Pinion proportion factor, </a:t>
            </a:r>
            <a:r>
              <a:rPr lang="en-US" sz="4000" dirty="0" err="1"/>
              <a:t>C</a:t>
            </a:r>
            <a:r>
              <a:rPr lang="en-US" sz="4000" baseline="-25000" dirty="0" err="1"/>
              <a:t>pf</a:t>
            </a:r>
            <a:endParaRPr lang="en-US" sz="4000" baseline="-25000" dirty="0"/>
          </a:p>
        </p:txBody>
      </p:sp>
      <p:pic>
        <p:nvPicPr>
          <p:cNvPr id="7" name="Picture 6">
            <a:extLst>
              <a:ext uri="{FF2B5EF4-FFF2-40B4-BE49-F238E27FC236}">
                <a16:creationId xmlns:a16="http://schemas.microsoft.com/office/drawing/2014/main" id="{C18020AA-8111-4696-9F83-B0378793E52D}"/>
              </a:ext>
            </a:extLst>
          </p:cNvPr>
          <p:cNvPicPr>
            <a:picLocks noChangeAspect="1"/>
          </p:cNvPicPr>
          <p:nvPr/>
        </p:nvPicPr>
        <p:blipFill>
          <a:blip r:embed="rId3"/>
          <a:stretch>
            <a:fillRect/>
          </a:stretch>
        </p:blipFill>
        <p:spPr>
          <a:xfrm>
            <a:off x="980074" y="1454426"/>
            <a:ext cx="10443300" cy="3949147"/>
          </a:xfrm>
          <a:prstGeom prst="rect">
            <a:avLst/>
          </a:prstGeom>
        </p:spPr>
      </p:pic>
    </p:spTree>
    <p:extLst>
      <p:ext uri="{BB962C8B-B14F-4D97-AF65-F5344CB8AC3E}">
        <p14:creationId xmlns:p14="http://schemas.microsoft.com/office/powerpoint/2010/main" val="2397335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Mesh alignment factor, </a:t>
            </a:r>
            <a:r>
              <a:rPr lang="en-US" sz="4000" dirty="0" err="1"/>
              <a:t>C</a:t>
            </a:r>
            <a:r>
              <a:rPr lang="en-US" sz="4000" baseline="-25000" dirty="0" err="1"/>
              <a:t>ma</a:t>
            </a:r>
            <a:endParaRPr lang="en-US" sz="4000" baseline="-25000" dirty="0"/>
          </a:p>
        </p:txBody>
      </p:sp>
      <p:pic>
        <p:nvPicPr>
          <p:cNvPr id="7" name="Picture 6">
            <a:extLst>
              <a:ext uri="{FF2B5EF4-FFF2-40B4-BE49-F238E27FC236}">
                <a16:creationId xmlns:a16="http://schemas.microsoft.com/office/drawing/2014/main" id="{1496FBA1-213B-43CC-9597-3DFD9D95AC56}"/>
              </a:ext>
            </a:extLst>
          </p:cNvPr>
          <p:cNvPicPr>
            <a:picLocks noChangeAspect="1"/>
          </p:cNvPicPr>
          <p:nvPr/>
        </p:nvPicPr>
        <p:blipFill>
          <a:blip r:embed="rId3"/>
          <a:stretch>
            <a:fillRect/>
          </a:stretch>
        </p:blipFill>
        <p:spPr>
          <a:xfrm>
            <a:off x="767401" y="1639955"/>
            <a:ext cx="10657197" cy="3806687"/>
          </a:xfrm>
          <a:prstGeom prst="rect">
            <a:avLst/>
          </a:prstGeom>
        </p:spPr>
      </p:pic>
    </p:spTree>
    <p:extLst>
      <p:ext uri="{BB962C8B-B14F-4D97-AF65-F5344CB8AC3E}">
        <p14:creationId xmlns:p14="http://schemas.microsoft.com/office/powerpoint/2010/main" val="23655804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Mesh alignment factor, </a:t>
            </a:r>
            <a:r>
              <a:rPr lang="en-US" sz="4000" dirty="0" err="1"/>
              <a:t>C</a:t>
            </a:r>
            <a:r>
              <a:rPr lang="en-US" sz="4000" baseline="-25000" dirty="0" err="1"/>
              <a:t>ma</a:t>
            </a:r>
            <a:endParaRPr lang="en-US" sz="4000" dirty="0"/>
          </a:p>
        </p:txBody>
      </p:sp>
      <p:sp>
        <p:nvSpPr>
          <p:cNvPr id="2" name="Content Placeholder 1"/>
          <p:cNvSpPr>
            <a:spLocks noGrp="1"/>
          </p:cNvSpPr>
          <p:nvPr>
            <p:ph idx="1"/>
          </p:nvPr>
        </p:nvSpPr>
        <p:spPr>
          <a:xfrm>
            <a:off x="1790700" y="1042987"/>
            <a:ext cx="8610600" cy="5791200"/>
          </a:xfrm>
        </p:spPr>
        <p:txBody>
          <a:bodyPr>
            <a:normAutofit/>
          </a:bodyPr>
          <a:lstStyle/>
          <a:p>
            <a:pPr algn="just"/>
            <a:r>
              <a:rPr lang="en-US" sz="2400" b="1" i="1" dirty="0">
                <a:solidFill>
                  <a:srgbClr val="0070C0"/>
                </a:solidFill>
              </a:rPr>
              <a:t>Open gearing </a:t>
            </a:r>
            <a:r>
              <a:rPr lang="en-US" sz="2400" dirty="0"/>
              <a:t>refers to drive systems in which the shafts are supported in bearings that are mounted on structural elements of the machine with the expectation that relatively large misalignments will result.</a:t>
            </a:r>
          </a:p>
          <a:p>
            <a:pPr algn="just"/>
            <a:r>
              <a:rPr lang="en-US" sz="2400" dirty="0"/>
              <a:t>In </a:t>
            </a:r>
            <a:r>
              <a:rPr lang="en-US" sz="2400" b="1" i="1" dirty="0">
                <a:solidFill>
                  <a:srgbClr val="0070C0"/>
                </a:solidFill>
              </a:rPr>
              <a:t>commercial-quality enclosed gear units</a:t>
            </a:r>
            <a:r>
              <a:rPr lang="en-US" sz="2400" dirty="0"/>
              <a:t>, the bearings are mounted in a specially designed housing that provides more rigidity than for open gearing, but for which the tolerances on individual dimensions are fairly loose.</a:t>
            </a:r>
          </a:p>
          <a:p>
            <a:pPr algn="just"/>
            <a:r>
              <a:rPr lang="en-US" sz="2400" b="1" i="1" dirty="0">
                <a:solidFill>
                  <a:srgbClr val="0070C0"/>
                </a:solidFill>
              </a:rPr>
              <a:t>Precision enclosed gear units </a:t>
            </a:r>
            <a:r>
              <a:rPr lang="en-US" sz="2400" dirty="0"/>
              <a:t>are made to tighter tolerances.</a:t>
            </a:r>
          </a:p>
          <a:p>
            <a:pPr algn="just"/>
            <a:r>
              <a:rPr lang="en-US" sz="2400" b="1" i="1" dirty="0">
                <a:solidFill>
                  <a:srgbClr val="0070C0"/>
                </a:solidFill>
              </a:rPr>
              <a:t>Extra-precision enclosed gear </a:t>
            </a:r>
            <a:r>
              <a:rPr lang="en-US" sz="2400" b="1" dirty="0">
                <a:solidFill>
                  <a:srgbClr val="0070C0"/>
                </a:solidFill>
              </a:rPr>
              <a:t>units </a:t>
            </a:r>
            <a:r>
              <a:rPr lang="en-US" sz="2400" dirty="0"/>
              <a:t>are made to exacting precision and are often adjusted at assembly to achieve excellent alignment of the gear teeth.</a:t>
            </a:r>
          </a:p>
        </p:txBody>
      </p:sp>
    </p:spTree>
    <p:extLst>
      <p:ext uri="{BB962C8B-B14F-4D97-AF65-F5344CB8AC3E}">
        <p14:creationId xmlns:p14="http://schemas.microsoft.com/office/powerpoint/2010/main" val="11872359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Rim Thickness Factor, K</a:t>
            </a:r>
            <a:r>
              <a:rPr lang="en-US" sz="4000" baseline="-25000" dirty="0"/>
              <a:t>B</a:t>
            </a:r>
          </a:p>
        </p:txBody>
      </p:sp>
      <p:pic>
        <p:nvPicPr>
          <p:cNvPr id="7" name="Picture 6">
            <a:extLst>
              <a:ext uri="{FF2B5EF4-FFF2-40B4-BE49-F238E27FC236}">
                <a16:creationId xmlns:a16="http://schemas.microsoft.com/office/drawing/2014/main" id="{6FF0CCFD-727E-4310-9901-D8A716170ACF}"/>
              </a:ext>
            </a:extLst>
          </p:cNvPr>
          <p:cNvPicPr>
            <a:picLocks noChangeAspect="1"/>
          </p:cNvPicPr>
          <p:nvPr/>
        </p:nvPicPr>
        <p:blipFill>
          <a:blip r:embed="rId3"/>
          <a:stretch>
            <a:fillRect/>
          </a:stretch>
        </p:blipFill>
        <p:spPr>
          <a:xfrm>
            <a:off x="1291878" y="805070"/>
            <a:ext cx="10025477" cy="5770632"/>
          </a:xfrm>
          <a:prstGeom prst="rect">
            <a:avLst/>
          </a:prstGeom>
        </p:spPr>
      </p:pic>
    </p:spTree>
    <p:extLst>
      <p:ext uri="{BB962C8B-B14F-4D97-AF65-F5344CB8AC3E}">
        <p14:creationId xmlns:p14="http://schemas.microsoft.com/office/powerpoint/2010/main" val="14713999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4790" y="877956"/>
            <a:ext cx="10174357" cy="5791200"/>
          </a:xfrm>
        </p:spPr>
        <p:txBody>
          <a:bodyPr>
            <a:normAutofit/>
          </a:bodyPr>
          <a:lstStyle/>
          <a:p>
            <a:pPr algn="just"/>
            <a:r>
              <a:rPr lang="en-US" sz="2400" dirty="0"/>
              <a:t>It is a fundamental principle of </a:t>
            </a:r>
            <a:r>
              <a:rPr lang="en-US" sz="2400" i="1" dirty="0"/>
              <a:t>kinematics, </a:t>
            </a:r>
            <a:r>
              <a:rPr lang="en-US" sz="2400" dirty="0"/>
              <a:t>the study of motion, that if the line drawn perpendicular to the surfaces of two rotating bodies at their point of contact always crosses the centerline between the two bodies at the same place, the angular velocity ratio of the two bodies will be constant. This is a statement of the </a:t>
            </a:r>
            <a:r>
              <a:rPr lang="en-US" sz="2400" i="1" dirty="0"/>
              <a:t>law of gearing</a:t>
            </a:r>
            <a:endParaRPr lang="en-US" sz="2400" dirty="0"/>
          </a:p>
        </p:txBody>
      </p:sp>
      <p:sp>
        <p:nvSpPr>
          <p:cNvPr id="3" name="Title 2"/>
          <p:cNvSpPr>
            <a:spLocks noGrp="1"/>
          </p:cNvSpPr>
          <p:nvPr>
            <p:ph type="title"/>
          </p:nvPr>
        </p:nvSpPr>
        <p:spPr>
          <a:xfrm>
            <a:off x="1981200" y="0"/>
            <a:ext cx="8229600" cy="990600"/>
          </a:xfrm>
        </p:spPr>
        <p:txBody>
          <a:bodyPr>
            <a:noAutofit/>
          </a:bodyPr>
          <a:lstStyle/>
          <a:p>
            <a:r>
              <a:rPr lang="en-US" sz="4000" dirty="0"/>
              <a:t>Law of Gearing</a:t>
            </a:r>
          </a:p>
        </p:txBody>
      </p:sp>
      <p:pic>
        <p:nvPicPr>
          <p:cNvPr id="5" name="Picture 4">
            <a:extLst>
              <a:ext uri="{FF2B5EF4-FFF2-40B4-BE49-F238E27FC236}">
                <a16:creationId xmlns:a16="http://schemas.microsoft.com/office/drawing/2014/main" id="{6077368D-FC16-40DD-A594-55DD10100C6B}"/>
              </a:ext>
            </a:extLst>
          </p:cNvPr>
          <p:cNvPicPr>
            <a:picLocks noChangeAspect="1"/>
          </p:cNvPicPr>
          <p:nvPr/>
        </p:nvPicPr>
        <p:blipFill rotWithShape="1">
          <a:blip r:embed="rId3"/>
          <a:srcRect l="23182" t="37368" r="51023" b="31304"/>
          <a:stretch/>
        </p:blipFill>
        <p:spPr>
          <a:xfrm>
            <a:off x="4017818" y="3082637"/>
            <a:ext cx="4669563" cy="3188466"/>
          </a:xfrm>
          <a:prstGeom prst="rect">
            <a:avLst/>
          </a:prstGeom>
        </p:spPr>
      </p:pic>
    </p:spTree>
    <p:extLst>
      <p:ext uri="{BB962C8B-B14F-4D97-AF65-F5344CB8AC3E}">
        <p14:creationId xmlns:p14="http://schemas.microsoft.com/office/powerpoint/2010/main" val="24965877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Rim Thickness Factor, K</a:t>
            </a:r>
            <a:r>
              <a:rPr lang="en-US" sz="4000" baseline="-25000" dirty="0"/>
              <a:t>B</a:t>
            </a:r>
            <a:endParaRPr lang="en-US" sz="4000" dirty="0"/>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The key geometry parameter is called the </a:t>
            </a:r>
            <a:r>
              <a:rPr lang="en-US" sz="2400" i="1" dirty="0"/>
              <a:t>backup ratio</a:t>
            </a:r>
            <a:r>
              <a:rPr lang="en-US" sz="2400" dirty="0"/>
              <a:t>, </a:t>
            </a:r>
            <a:r>
              <a:rPr lang="en-US" sz="2400" i="1" dirty="0" err="1"/>
              <a:t>m</a:t>
            </a:r>
            <a:r>
              <a:rPr lang="en-US" sz="2400" i="1" baseline="-25000" dirty="0" err="1"/>
              <a:t>B</a:t>
            </a:r>
            <a:r>
              <a:rPr lang="en-US" sz="2400" dirty="0"/>
              <a:t>, where</a:t>
            </a:r>
          </a:p>
        </p:txBody>
      </p:sp>
      <p:pic>
        <p:nvPicPr>
          <p:cNvPr id="5" name="Picture 4">
            <a:extLst>
              <a:ext uri="{FF2B5EF4-FFF2-40B4-BE49-F238E27FC236}">
                <a16:creationId xmlns:a16="http://schemas.microsoft.com/office/drawing/2014/main" id="{C79DECF5-A48F-47A0-9BD9-B1F7576A934C}"/>
              </a:ext>
            </a:extLst>
          </p:cNvPr>
          <p:cNvPicPr>
            <a:picLocks noChangeAspect="1"/>
          </p:cNvPicPr>
          <p:nvPr/>
        </p:nvPicPr>
        <p:blipFill>
          <a:blip r:embed="rId3"/>
          <a:stretch>
            <a:fillRect/>
          </a:stretch>
        </p:blipFill>
        <p:spPr>
          <a:xfrm>
            <a:off x="2357438" y="2133601"/>
            <a:ext cx="7400925" cy="1971675"/>
          </a:xfrm>
          <a:prstGeom prst="rect">
            <a:avLst/>
          </a:prstGeom>
        </p:spPr>
      </p:pic>
    </p:spTree>
    <p:extLst>
      <p:ext uri="{BB962C8B-B14F-4D97-AF65-F5344CB8AC3E}">
        <p14:creationId xmlns:p14="http://schemas.microsoft.com/office/powerpoint/2010/main" val="410152899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Dynamic Factor, </a:t>
            </a:r>
            <a:r>
              <a:rPr lang="en-US" sz="4000" dirty="0" err="1"/>
              <a:t>K</a:t>
            </a:r>
            <a:r>
              <a:rPr lang="en-US" sz="4000" baseline="-25000" dirty="0" err="1"/>
              <a:t>v</a:t>
            </a:r>
            <a:endParaRPr lang="en-US" sz="4000" baseline="-25000" dirty="0"/>
          </a:p>
        </p:txBody>
      </p:sp>
      <p:sp>
        <p:nvSpPr>
          <p:cNvPr id="2" name="Content Placeholder 1"/>
          <p:cNvSpPr>
            <a:spLocks noGrp="1"/>
          </p:cNvSpPr>
          <p:nvPr>
            <p:ph idx="1"/>
          </p:nvPr>
        </p:nvSpPr>
        <p:spPr>
          <a:xfrm>
            <a:off x="1752599" y="838200"/>
            <a:ext cx="9180443" cy="5791200"/>
          </a:xfrm>
        </p:spPr>
        <p:txBody>
          <a:bodyPr>
            <a:normAutofit/>
          </a:bodyPr>
          <a:lstStyle/>
          <a:p>
            <a:pPr algn="just"/>
            <a:r>
              <a:rPr lang="en-US" sz="2400" dirty="0"/>
              <a:t>The dynamic factor accounts for the fact that the load is assumed by a tooth with some degree of impact and that the actual load subjected to the tooth is higher than the transmitted load alone.</a:t>
            </a:r>
          </a:p>
          <a:p>
            <a:pPr algn="just"/>
            <a:r>
              <a:rPr lang="en-US" sz="2400" dirty="0"/>
              <a:t>The value of </a:t>
            </a:r>
            <a:r>
              <a:rPr lang="en-US" sz="2400" i="1" dirty="0" err="1"/>
              <a:t>K</a:t>
            </a:r>
            <a:r>
              <a:rPr lang="en-US" sz="2400" i="1" baseline="-25000" dirty="0" err="1"/>
              <a:t>v</a:t>
            </a:r>
            <a:r>
              <a:rPr lang="en-US" sz="2400" i="1" dirty="0"/>
              <a:t> </a:t>
            </a:r>
            <a:r>
              <a:rPr lang="en-US" sz="2400" dirty="0"/>
              <a:t>depends on the accuracy of the tooth profile, the elastic properties of the tooth, and the speed with which the teeth come into contact.</a:t>
            </a:r>
          </a:p>
          <a:p>
            <a:pPr algn="just"/>
            <a:r>
              <a:rPr lang="en-US" sz="2400" dirty="0"/>
              <a:t> These factors are quantified by the use of </a:t>
            </a:r>
            <a:r>
              <a:rPr lang="en-US" sz="2400" b="1" i="1" dirty="0">
                <a:solidFill>
                  <a:srgbClr val="7030A0"/>
                </a:solidFill>
              </a:rPr>
              <a:t>quality numbers</a:t>
            </a:r>
            <a:r>
              <a:rPr lang="en-US" sz="2400" i="1" dirty="0"/>
              <a:t>.</a:t>
            </a:r>
            <a:endParaRPr lang="en-US" sz="2400" dirty="0"/>
          </a:p>
        </p:txBody>
      </p:sp>
    </p:spTree>
    <p:extLst>
      <p:ext uri="{BB962C8B-B14F-4D97-AF65-F5344CB8AC3E}">
        <p14:creationId xmlns:p14="http://schemas.microsoft.com/office/powerpoint/2010/main" val="1434326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Standards for Gear Quality</a:t>
            </a:r>
          </a:p>
        </p:txBody>
      </p:sp>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Manufacturers, designers, and users of gears must agree on standards used to determine the acceptability of gears produced.</a:t>
            </a:r>
          </a:p>
          <a:p>
            <a:pPr algn="just"/>
            <a:r>
              <a:rPr lang="en-US" sz="2400" dirty="0"/>
              <a:t>The current AGMA standard 2015-1-A01 employs 10 accuracy grades from A2 (most precise) to A11 (least precise).</a:t>
            </a:r>
          </a:p>
        </p:txBody>
      </p:sp>
      <p:pic>
        <p:nvPicPr>
          <p:cNvPr id="5" name="Picture 4">
            <a:extLst>
              <a:ext uri="{FF2B5EF4-FFF2-40B4-BE49-F238E27FC236}">
                <a16:creationId xmlns:a16="http://schemas.microsoft.com/office/drawing/2014/main" id="{E79CC755-DED8-4CC1-8E30-F8C18EF12BD6}"/>
              </a:ext>
            </a:extLst>
          </p:cNvPr>
          <p:cNvPicPr>
            <a:picLocks noChangeAspect="1"/>
          </p:cNvPicPr>
          <p:nvPr/>
        </p:nvPicPr>
        <p:blipFill>
          <a:blip r:embed="rId3"/>
          <a:stretch>
            <a:fillRect/>
          </a:stretch>
        </p:blipFill>
        <p:spPr>
          <a:xfrm>
            <a:off x="2165795" y="3929063"/>
            <a:ext cx="7860411" cy="2847975"/>
          </a:xfrm>
          <a:prstGeom prst="rect">
            <a:avLst/>
          </a:prstGeom>
        </p:spPr>
      </p:pic>
    </p:spTree>
    <p:extLst>
      <p:ext uri="{BB962C8B-B14F-4D97-AF65-F5344CB8AC3E}">
        <p14:creationId xmlns:p14="http://schemas.microsoft.com/office/powerpoint/2010/main" val="18099548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Standards for Gear Quality</a:t>
            </a:r>
          </a:p>
        </p:txBody>
      </p:sp>
      <p:pic>
        <p:nvPicPr>
          <p:cNvPr id="7" name="Picture 6">
            <a:extLst>
              <a:ext uri="{FF2B5EF4-FFF2-40B4-BE49-F238E27FC236}">
                <a16:creationId xmlns:a16="http://schemas.microsoft.com/office/drawing/2014/main" id="{72291B6B-E05F-417B-B3CA-1DF9DED93A62}"/>
              </a:ext>
            </a:extLst>
          </p:cNvPr>
          <p:cNvPicPr>
            <a:picLocks noChangeAspect="1"/>
          </p:cNvPicPr>
          <p:nvPr/>
        </p:nvPicPr>
        <p:blipFill>
          <a:blip r:embed="rId3"/>
          <a:stretch>
            <a:fillRect/>
          </a:stretch>
        </p:blipFill>
        <p:spPr>
          <a:xfrm>
            <a:off x="2481262" y="990600"/>
            <a:ext cx="7543800" cy="5715000"/>
          </a:xfrm>
          <a:prstGeom prst="rect">
            <a:avLst/>
          </a:prstGeom>
        </p:spPr>
      </p:pic>
    </p:spTree>
    <p:extLst>
      <p:ext uri="{BB962C8B-B14F-4D97-AF65-F5344CB8AC3E}">
        <p14:creationId xmlns:p14="http://schemas.microsoft.com/office/powerpoint/2010/main" val="16938757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Recommended Quality Numbers</a:t>
            </a:r>
          </a:p>
        </p:txBody>
      </p:sp>
      <p:pic>
        <p:nvPicPr>
          <p:cNvPr id="9" name="Picture 8">
            <a:extLst>
              <a:ext uri="{FF2B5EF4-FFF2-40B4-BE49-F238E27FC236}">
                <a16:creationId xmlns:a16="http://schemas.microsoft.com/office/drawing/2014/main" id="{B76076FD-CBA0-4A33-A64D-A02B32424346}"/>
              </a:ext>
            </a:extLst>
          </p:cNvPr>
          <p:cNvPicPr>
            <a:picLocks noChangeAspect="1"/>
          </p:cNvPicPr>
          <p:nvPr/>
        </p:nvPicPr>
        <p:blipFill>
          <a:blip r:embed="rId3"/>
          <a:stretch>
            <a:fillRect/>
          </a:stretch>
        </p:blipFill>
        <p:spPr>
          <a:xfrm>
            <a:off x="1591838" y="0"/>
            <a:ext cx="9008325" cy="6858000"/>
          </a:xfrm>
          <a:prstGeom prst="rect">
            <a:avLst/>
          </a:prstGeom>
        </p:spPr>
      </p:pic>
    </p:spTree>
    <p:extLst>
      <p:ext uri="{BB962C8B-B14F-4D97-AF65-F5344CB8AC3E}">
        <p14:creationId xmlns:p14="http://schemas.microsoft.com/office/powerpoint/2010/main" val="26084872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Graphs for Dynamic Factor, </a:t>
            </a:r>
            <a:r>
              <a:rPr lang="en-US" sz="3600" dirty="0" err="1"/>
              <a:t>K</a:t>
            </a:r>
            <a:r>
              <a:rPr lang="en-US" sz="3600" baseline="-25000" dirty="0" err="1"/>
              <a:t>v</a:t>
            </a:r>
            <a:r>
              <a:rPr lang="en-US" sz="3600" dirty="0"/>
              <a:t>(US units)</a:t>
            </a:r>
          </a:p>
        </p:txBody>
      </p:sp>
      <p:pic>
        <p:nvPicPr>
          <p:cNvPr id="7" name="Picture 6">
            <a:extLst>
              <a:ext uri="{FF2B5EF4-FFF2-40B4-BE49-F238E27FC236}">
                <a16:creationId xmlns:a16="http://schemas.microsoft.com/office/drawing/2014/main" id="{77F17100-EAE5-4FEC-8589-363E4652D50C}"/>
              </a:ext>
            </a:extLst>
          </p:cNvPr>
          <p:cNvPicPr>
            <a:picLocks noChangeAspect="1"/>
          </p:cNvPicPr>
          <p:nvPr/>
        </p:nvPicPr>
        <p:blipFill>
          <a:blip r:embed="rId3"/>
          <a:stretch>
            <a:fillRect/>
          </a:stretch>
        </p:blipFill>
        <p:spPr>
          <a:xfrm>
            <a:off x="1346580" y="1176906"/>
            <a:ext cx="9144000" cy="5530040"/>
          </a:xfrm>
          <a:prstGeom prst="rect">
            <a:avLst/>
          </a:prstGeom>
        </p:spPr>
      </p:pic>
    </p:spTree>
    <p:extLst>
      <p:ext uri="{BB962C8B-B14F-4D97-AF65-F5344CB8AC3E}">
        <p14:creationId xmlns:p14="http://schemas.microsoft.com/office/powerpoint/2010/main" val="25007473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3600" dirty="0"/>
              <a:t>Graphs for Dynamic Factor, </a:t>
            </a:r>
            <a:r>
              <a:rPr lang="en-US" sz="3600" dirty="0" err="1"/>
              <a:t>K</a:t>
            </a:r>
            <a:r>
              <a:rPr lang="en-US" sz="3600" baseline="-25000" dirty="0" err="1"/>
              <a:t>v</a:t>
            </a:r>
            <a:r>
              <a:rPr lang="en-US" sz="3600" dirty="0"/>
              <a:t>(SI units)</a:t>
            </a:r>
          </a:p>
        </p:txBody>
      </p:sp>
      <p:pic>
        <p:nvPicPr>
          <p:cNvPr id="4" name="Picture 3">
            <a:extLst>
              <a:ext uri="{FF2B5EF4-FFF2-40B4-BE49-F238E27FC236}">
                <a16:creationId xmlns:a16="http://schemas.microsoft.com/office/drawing/2014/main" id="{08B8F8C8-928D-4432-B653-50ADAE47CD9E}"/>
              </a:ext>
            </a:extLst>
          </p:cNvPr>
          <p:cNvPicPr>
            <a:picLocks noChangeAspect="1"/>
          </p:cNvPicPr>
          <p:nvPr/>
        </p:nvPicPr>
        <p:blipFill>
          <a:blip r:embed="rId3"/>
          <a:stretch>
            <a:fillRect/>
          </a:stretch>
        </p:blipFill>
        <p:spPr>
          <a:xfrm>
            <a:off x="1524000" y="914401"/>
            <a:ext cx="9144000" cy="5684853"/>
          </a:xfrm>
          <a:prstGeom prst="rect">
            <a:avLst/>
          </a:prstGeom>
        </p:spPr>
      </p:pic>
    </p:spTree>
    <p:extLst>
      <p:ext uri="{BB962C8B-B14F-4D97-AF65-F5344CB8AC3E}">
        <p14:creationId xmlns:p14="http://schemas.microsoft.com/office/powerpoint/2010/main" val="8807299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0" y="0"/>
            <a:ext cx="3276600" cy="838200"/>
          </a:xfrm>
        </p:spPr>
        <p:txBody>
          <a:bodyPr>
            <a:noAutofit/>
          </a:bodyPr>
          <a:lstStyle/>
          <a:p>
            <a:r>
              <a:rPr lang="en-US" sz="2800" dirty="0"/>
              <a:t>Equations for Dynamic Factor, </a:t>
            </a:r>
            <a:r>
              <a:rPr lang="en-US" sz="2800" dirty="0" err="1"/>
              <a:t>K</a:t>
            </a:r>
            <a:r>
              <a:rPr lang="en-US" sz="2800" baseline="-25000" dirty="0" err="1"/>
              <a:t>v</a:t>
            </a:r>
            <a:endParaRPr lang="en-US" sz="2800" dirty="0"/>
          </a:p>
        </p:txBody>
      </p:sp>
      <p:sp>
        <p:nvSpPr>
          <p:cNvPr id="2" name="Content Placeholder 1"/>
          <p:cNvSpPr>
            <a:spLocks noGrp="1"/>
          </p:cNvSpPr>
          <p:nvPr>
            <p:ph idx="1"/>
          </p:nvPr>
        </p:nvSpPr>
        <p:spPr>
          <a:xfrm>
            <a:off x="1524000" y="990600"/>
            <a:ext cx="3276600" cy="5638800"/>
          </a:xfrm>
        </p:spPr>
        <p:txBody>
          <a:bodyPr>
            <a:normAutofit/>
          </a:bodyPr>
          <a:lstStyle/>
          <a:p>
            <a:pPr algn="just"/>
            <a:r>
              <a:rPr lang="en-US" sz="2400" dirty="0"/>
              <a:t>It is recommended that an analytical method be used when performing several designs.</a:t>
            </a:r>
          </a:p>
        </p:txBody>
      </p:sp>
      <p:pic>
        <p:nvPicPr>
          <p:cNvPr id="7" name="Picture 6">
            <a:extLst>
              <a:ext uri="{FF2B5EF4-FFF2-40B4-BE49-F238E27FC236}">
                <a16:creationId xmlns:a16="http://schemas.microsoft.com/office/drawing/2014/main" id="{B22A6913-856D-45E8-A53A-79EDB31ED5AB}"/>
              </a:ext>
            </a:extLst>
          </p:cNvPr>
          <p:cNvPicPr>
            <a:picLocks noChangeAspect="1"/>
          </p:cNvPicPr>
          <p:nvPr/>
        </p:nvPicPr>
        <p:blipFill>
          <a:blip r:embed="rId3"/>
          <a:stretch>
            <a:fillRect/>
          </a:stretch>
        </p:blipFill>
        <p:spPr>
          <a:xfrm>
            <a:off x="4918824" y="-9525"/>
            <a:ext cx="5749176" cy="6858000"/>
          </a:xfrm>
          <a:prstGeom prst="rect">
            <a:avLst/>
          </a:prstGeom>
        </p:spPr>
      </p:pic>
    </p:spTree>
    <p:extLst>
      <p:ext uri="{BB962C8B-B14F-4D97-AF65-F5344CB8AC3E}">
        <p14:creationId xmlns:p14="http://schemas.microsoft.com/office/powerpoint/2010/main" val="35014726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Example Problem</a:t>
            </a:r>
          </a:p>
        </p:txBody>
      </p:sp>
      <p:sp>
        <p:nvSpPr>
          <p:cNvPr id="2" name="Content Placeholder 1"/>
          <p:cNvSpPr>
            <a:spLocks noGrp="1"/>
          </p:cNvSpPr>
          <p:nvPr>
            <p:ph idx="1"/>
          </p:nvPr>
        </p:nvSpPr>
        <p:spPr>
          <a:xfrm>
            <a:off x="1752599" y="990600"/>
            <a:ext cx="9259957" cy="5638800"/>
          </a:xfrm>
        </p:spPr>
        <p:txBody>
          <a:bodyPr>
            <a:normAutofit/>
          </a:bodyPr>
          <a:lstStyle/>
          <a:p>
            <a:pPr algn="just"/>
            <a:r>
              <a:rPr lang="en-US" sz="2400" dirty="0"/>
              <a:t>Compute the bending stress numbers for the pinion and gear of the pair of gears similar to the pair shown in The pinion rotates at 1750 rpm, driven directly by an electrical motor.</a:t>
            </a:r>
          </a:p>
          <a:p>
            <a:pPr algn="just"/>
            <a:r>
              <a:rPr lang="en-US" sz="2400" dirty="0"/>
              <a:t>The driven machine is an industrial saw requiring 25 hp. The gear unit is enclosed and is made to commercial standards. Gears are straddle mounted between bearings. The following gear data apply:</a:t>
            </a:r>
          </a:p>
          <a:p>
            <a:pPr marL="0" indent="0" algn="just">
              <a:buNone/>
            </a:pPr>
            <a:r>
              <a:rPr lang="en-US" sz="2400" i="1" dirty="0"/>
              <a:t>		Np </a:t>
            </a:r>
            <a:r>
              <a:rPr lang="en-US" sz="2400" dirty="0"/>
              <a:t>= 20 </a:t>
            </a:r>
            <a:r>
              <a:rPr lang="en-US" sz="2400" i="1" dirty="0"/>
              <a:t>Ng </a:t>
            </a:r>
            <a:r>
              <a:rPr lang="en-US" sz="2400" dirty="0"/>
              <a:t>= 70 </a:t>
            </a:r>
            <a:r>
              <a:rPr lang="en-US" sz="2400" i="1" dirty="0"/>
              <a:t>Av </a:t>
            </a:r>
            <a:r>
              <a:rPr lang="en-US" sz="2400" dirty="0"/>
              <a:t>= 10</a:t>
            </a:r>
          </a:p>
          <a:p>
            <a:pPr algn="just"/>
            <a:r>
              <a:rPr lang="en-US" sz="2400" dirty="0"/>
              <a:t>The gear teeth are 20°, full depth, involute teeth and the gear blanks are solid. The gears will be made from steel</a:t>
            </a:r>
          </a:p>
        </p:txBody>
      </p:sp>
    </p:spTree>
    <p:extLst>
      <p:ext uri="{BB962C8B-B14F-4D97-AF65-F5344CB8AC3E}">
        <p14:creationId xmlns:p14="http://schemas.microsoft.com/office/powerpoint/2010/main" val="11995047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CA8B68-1C0E-40D5-BF35-A86AC87795BC}"/>
              </a:ext>
            </a:extLst>
          </p:cNvPr>
          <p:cNvPicPr>
            <a:picLocks noChangeAspect="1"/>
          </p:cNvPicPr>
          <p:nvPr/>
        </p:nvPicPr>
        <p:blipFill>
          <a:blip r:embed="rId2"/>
          <a:stretch>
            <a:fillRect/>
          </a:stretch>
        </p:blipFill>
        <p:spPr>
          <a:xfrm>
            <a:off x="1514475" y="228600"/>
            <a:ext cx="9144000" cy="2663120"/>
          </a:xfrm>
          <a:prstGeom prst="rect">
            <a:avLst/>
          </a:prstGeom>
        </p:spPr>
      </p:pic>
    </p:spTree>
    <p:extLst>
      <p:ext uri="{BB962C8B-B14F-4D97-AF65-F5344CB8AC3E}">
        <p14:creationId xmlns:p14="http://schemas.microsoft.com/office/powerpoint/2010/main" val="30375235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9631017" cy="5791200"/>
          </a:xfrm>
        </p:spPr>
        <p:txBody>
          <a:bodyPr>
            <a:normAutofit/>
          </a:bodyPr>
          <a:lstStyle/>
          <a:p>
            <a:pPr algn="just"/>
            <a:r>
              <a:rPr lang="en-US" sz="2400" dirty="0"/>
              <a:t>When two such gear teeth are in mesh and rotating, there is a </a:t>
            </a:r>
            <a:r>
              <a:rPr lang="en-US" sz="2400" i="1" dirty="0">
                <a:solidFill>
                  <a:srgbClr val="FF0000"/>
                </a:solidFill>
              </a:rPr>
              <a:t>constant angular velocity </a:t>
            </a:r>
            <a:r>
              <a:rPr lang="en-US" sz="2400" dirty="0">
                <a:solidFill>
                  <a:srgbClr val="FF0000"/>
                </a:solidFill>
              </a:rPr>
              <a:t>ratio </a:t>
            </a:r>
            <a:r>
              <a:rPr lang="en-US" sz="2400" dirty="0"/>
              <a:t>between them</a:t>
            </a:r>
          </a:p>
          <a:p>
            <a:pPr algn="just"/>
            <a:r>
              <a:rPr lang="en-US" sz="2400" dirty="0"/>
              <a:t>From the moment of initial contact to the moment of disengagement, the speed of the driving gear is in a constant proportion to the speed of the driven gear.</a:t>
            </a:r>
          </a:p>
          <a:p>
            <a:pPr algn="just"/>
            <a:r>
              <a:rPr lang="en-US" sz="2400" dirty="0"/>
              <a:t>The resulting action of the two gears is very smooth.</a:t>
            </a:r>
          </a:p>
          <a:p>
            <a:pPr algn="just"/>
            <a:r>
              <a:rPr lang="en-US" sz="2400" dirty="0"/>
              <a:t>If this were not the case, there would be some speeding up and slowing down during the engagement, with the resulting accelerations causing vibration, noise, and dangerous torsional oscillations in the system.</a:t>
            </a:r>
          </a:p>
        </p:txBody>
      </p:sp>
      <p:sp>
        <p:nvSpPr>
          <p:cNvPr id="3" name="Title 2"/>
          <p:cNvSpPr>
            <a:spLocks noGrp="1"/>
          </p:cNvSpPr>
          <p:nvPr>
            <p:ph type="title"/>
          </p:nvPr>
        </p:nvSpPr>
        <p:spPr>
          <a:xfrm>
            <a:off x="1981200" y="0"/>
            <a:ext cx="8229600" cy="990600"/>
          </a:xfrm>
        </p:spPr>
        <p:txBody>
          <a:bodyPr>
            <a:noAutofit/>
          </a:bodyPr>
          <a:lstStyle/>
          <a:p>
            <a:r>
              <a:rPr lang="en-US" sz="4000" dirty="0"/>
              <a:t>Gear Involute Profile Meshing</a:t>
            </a:r>
          </a:p>
        </p:txBody>
      </p:sp>
    </p:spTree>
    <p:extLst>
      <p:ext uri="{BB962C8B-B14F-4D97-AF65-F5344CB8AC3E}">
        <p14:creationId xmlns:p14="http://schemas.microsoft.com/office/powerpoint/2010/main" val="9921079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77FCA-E6BD-4157-92BE-266D45862EFE}"/>
              </a:ext>
            </a:extLst>
          </p:cNvPr>
          <p:cNvPicPr>
            <a:picLocks noChangeAspect="1"/>
          </p:cNvPicPr>
          <p:nvPr/>
        </p:nvPicPr>
        <p:blipFill>
          <a:blip r:embed="rId3"/>
          <a:stretch>
            <a:fillRect/>
          </a:stretch>
        </p:blipFill>
        <p:spPr>
          <a:xfrm>
            <a:off x="1524000" y="304801"/>
            <a:ext cx="9144000" cy="6023373"/>
          </a:xfrm>
          <a:prstGeom prst="rect">
            <a:avLst/>
          </a:prstGeom>
        </p:spPr>
      </p:pic>
    </p:spTree>
    <p:extLst>
      <p:ext uri="{BB962C8B-B14F-4D97-AF65-F5344CB8AC3E}">
        <p14:creationId xmlns:p14="http://schemas.microsoft.com/office/powerpoint/2010/main" val="20992111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pic>
        <p:nvPicPr>
          <p:cNvPr id="4" name="Picture 3">
            <a:extLst>
              <a:ext uri="{FF2B5EF4-FFF2-40B4-BE49-F238E27FC236}">
                <a16:creationId xmlns:a16="http://schemas.microsoft.com/office/drawing/2014/main" id="{F7B2F158-02CD-4C39-9DAD-C267339569F4}"/>
              </a:ext>
            </a:extLst>
          </p:cNvPr>
          <p:cNvPicPr>
            <a:picLocks noChangeAspect="1"/>
          </p:cNvPicPr>
          <p:nvPr/>
        </p:nvPicPr>
        <p:blipFill>
          <a:blip r:embed="rId3"/>
          <a:stretch>
            <a:fillRect/>
          </a:stretch>
        </p:blipFill>
        <p:spPr>
          <a:xfrm>
            <a:off x="6096000" y="74929"/>
            <a:ext cx="5734644" cy="5792472"/>
          </a:xfrm>
          <a:prstGeom prst="rect">
            <a:avLst/>
          </a:prstGeom>
        </p:spPr>
      </p:pic>
      <p:sp>
        <p:nvSpPr>
          <p:cNvPr id="8" name="TextBox 7">
            <a:extLst>
              <a:ext uri="{FF2B5EF4-FFF2-40B4-BE49-F238E27FC236}">
                <a16:creationId xmlns:a16="http://schemas.microsoft.com/office/drawing/2014/main" id="{47B1753C-8190-490E-98A0-60885B567D72}"/>
              </a:ext>
            </a:extLst>
          </p:cNvPr>
          <p:cNvSpPr txBox="1"/>
          <p:nvPr/>
        </p:nvSpPr>
        <p:spPr>
          <a:xfrm>
            <a:off x="1645678" y="5867401"/>
            <a:ext cx="3002523" cy="646331"/>
          </a:xfrm>
          <a:prstGeom prst="rect">
            <a:avLst/>
          </a:prstGeom>
          <a:noFill/>
        </p:spPr>
        <p:txBody>
          <a:bodyPr wrap="square">
            <a:spAutoFit/>
          </a:bodyPr>
          <a:lstStyle/>
          <a:p>
            <a:r>
              <a:rPr lang="en-US" dirty="0">
                <a:latin typeface="SabonLTPro-Roman"/>
              </a:rPr>
              <a:t>Gear-tooth size as a function of diametral pitch—actual size</a:t>
            </a:r>
            <a:endParaRPr lang="en-US" dirty="0"/>
          </a:p>
        </p:txBody>
      </p:sp>
    </p:spTree>
    <p:extLst>
      <p:ext uri="{BB962C8B-B14F-4D97-AF65-F5344CB8AC3E}">
        <p14:creationId xmlns:p14="http://schemas.microsoft.com/office/powerpoint/2010/main" val="31078909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30542</TotalTime>
  <Words>3134</Words>
  <Application>Microsoft Office PowerPoint</Application>
  <PresentationFormat>Widescreen</PresentationFormat>
  <Paragraphs>255</Paragraphs>
  <Slides>69</Slides>
  <Notes>55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69</vt:i4>
      </vt:variant>
    </vt:vector>
  </HeadingPairs>
  <TitlesOfParts>
    <vt:vector size="79" baseType="lpstr">
      <vt:lpstr>Arial</vt:lpstr>
      <vt:lpstr>Calibri</vt:lpstr>
      <vt:lpstr>Calibri Light</vt:lpstr>
      <vt:lpstr>SabonLTPro-Roman</vt:lpstr>
      <vt:lpstr>TradeGothicLTPro-Light</vt:lpstr>
      <vt:lpstr>Trebuchet MS</vt:lpstr>
      <vt:lpstr>Wingdings 3</vt:lpstr>
      <vt:lpstr>Office Theme</vt:lpstr>
      <vt:lpstr>Facet</vt:lpstr>
      <vt:lpstr>1_Facet</vt:lpstr>
      <vt:lpstr>Design of Spur Gears</vt:lpstr>
      <vt:lpstr>Gears</vt:lpstr>
      <vt:lpstr>Spur Gears</vt:lpstr>
      <vt:lpstr>Spur Gears</vt:lpstr>
      <vt:lpstr>Spur Gears</vt:lpstr>
      <vt:lpstr>Law of Gearing</vt:lpstr>
      <vt:lpstr>Gear Involute Profile Meshing</vt:lpstr>
      <vt:lpstr>PowerPoint Presentation</vt:lpstr>
      <vt:lpstr>Spur Gears</vt:lpstr>
      <vt:lpstr>Spur Gears</vt:lpstr>
      <vt:lpstr>Interference Between Mating Spur Gear Teeth</vt:lpstr>
      <vt:lpstr>Interference Between Mating Spur Gear Teeth</vt:lpstr>
      <vt:lpstr>Goal of the Chapter</vt:lpstr>
      <vt:lpstr>PowerPoint Presentation</vt:lpstr>
      <vt:lpstr>You are the Designer</vt:lpstr>
      <vt:lpstr>PowerPoint Presentation</vt:lpstr>
      <vt:lpstr>PowerPoint Presentation</vt:lpstr>
      <vt:lpstr>PowerPoint Presentation</vt:lpstr>
      <vt:lpstr>Pitch line speed</vt:lpstr>
      <vt:lpstr>PowerPoint Presentation</vt:lpstr>
      <vt:lpstr>Forces, Torque and Power</vt:lpstr>
      <vt:lpstr>Torque</vt:lpstr>
      <vt:lpstr>Torque</vt:lpstr>
      <vt:lpstr>Tangential Force</vt:lpstr>
      <vt:lpstr>Torque and Forces</vt:lpstr>
      <vt:lpstr>Power Flow and Efficiency</vt:lpstr>
      <vt:lpstr>Example Problem</vt:lpstr>
      <vt:lpstr>Example Problem</vt:lpstr>
      <vt:lpstr>Gears</vt:lpstr>
      <vt:lpstr>PowerPoint Presentation</vt:lpstr>
      <vt:lpstr>PowerPoint Presentation</vt:lpstr>
      <vt:lpstr>PowerPoint Presentation</vt:lpstr>
      <vt:lpstr>Stress Analysis for Gears</vt:lpstr>
      <vt:lpstr>Stress Analysis for Gears</vt:lpstr>
      <vt:lpstr>Failure in Gears</vt:lpstr>
      <vt:lpstr>Failure in Gears</vt:lpstr>
      <vt:lpstr>PowerPoint Presentation</vt:lpstr>
      <vt:lpstr>PowerPoint Presentation</vt:lpstr>
      <vt:lpstr>Lewis Equation for Stress on Gear Tooth</vt:lpstr>
      <vt:lpstr>Modified Lewis Equation</vt:lpstr>
      <vt:lpstr>Modified Lewis Equation</vt:lpstr>
      <vt:lpstr>Geometry Factor (J) (Fig. 9-10a)</vt:lpstr>
      <vt:lpstr>Geometry Factor (J) (Fig. 9-10b)</vt:lpstr>
      <vt:lpstr>Bending Stress Number (st)</vt:lpstr>
      <vt:lpstr>Allowable Bending Stress Number</vt:lpstr>
      <vt:lpstr>Bending Stress Number (st)</vt:lpstr>
      <vt:lpstr>Diametral Pitch, Pd</vt:lpstr>
      <vt:lpstr>PowerPoint Presentation</vt:lpstr>
      <vt:lpstr>Face Width, F</vt:lpstr>
      <vt:lpstr>Geometry Factor, J</vt:lpstr>
      <vt:lpstr>Overload Factor, Ko</vt:lpstr>
      <vt:lpstr>Overload Factor, Ko</vt:lpstr>
      <vt:lpstr>Size Factor, Ks</vt:lpstr>
      <vt:lpstr>Load-Distribution Factor, Km</vt:lpstr>
      <vt:lpstr>Load-Distribution Factor, Km</vt:lpstr>
      <vt:lpstr>Pinion proportion factor, Cpf</vt:lpstr>
      <vt:lpstr>Mesh alignment factor, Cma</vt:lpstr>
      <vt:lpstr>Mesh alignment factor, Cma</vt:lpstr>
      <vt:lpstr>Rim Thickness Factor, KB</vt:lpstr>
      <vt:lpstr>Rim Thickness Factor, KB</vt:lpstr>
      <vt:lpstr>Dynamic Factor, Kv</vt:lpstr>
      <vt:lpstr>Standards for Gear Quality</vt:lpstr>
      <vt:lpstr>Standards for Gear Quality</vt:lpstr>
      <vt:lpstr>Recommended Quality Numbers</vt:lpstr>
      <vt:lpstr>Graphs for Dynamic Factor, Kv(US units)</vt:lpstr>
      <vt:lpstr>Graphs for Dynamic Factor, Kv(SI units)</vt:lpstr>
      <vt:lpstr>Equations for Dynamic Factor, Kv</vt:lpstr>
      <vt:lpstr>Example Problem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Amina Younis</dc:creator>
  <cp:lastModifiedBy>Amina Younis</cp:lastModifiedBy>
  <cp:revision>6</cp:revision>
  <dcterms:created xsi:type="dcterms:W3CDTF">2021-11-22T04:11:36Z</dcterms:created>
  <dcterms:modified xsi:type="dcterms:W3CDTF">2024-11-24T07:32:11Z</dcterms:modified>
</cp:coreProperties>
</file>